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30" r:id="rId3"/>
    <p:sldId id="522" r:id="rId5"/>
    <p:sldId id="520" r:id="rId6"/>
    <p:sldId id="535" r:id="rId7"/>
    <p:sldId id="519" r:id="rId8"/>
    <p:sldId id="537" r:id="rId9"/>
    <p:sldId id="540" r:id="rId10"/>
    <p:sldId id="536" r:id="rId11"/>
    <p:sldId id="542" r:id="rId12"/>
    <p:sldId id="548" r:id="rId13"/>
    <p:sldId id="549" r:id="rId14"/>
    <p:sldId id="555" r:id="rId15"/>
    <p:sldId id="539" r:id="rId16"/>
    <p:sldId id="560" r:id="rId17"/>
    <p:sldId id="562" r:id="rId18"/>
    <p:sldId id="563" r:id="rId19"/>
    <p:sldId id="561" r:id="rId20"/>
    <p:sldId id="568" r:id="rId21"/>
    <p:sldId id="569" r:id="rId22"/>
    <p:sldId id="523" r:id="rId23"/>
    <p:sldId id="538" r:id="rId24"/>
    <p:sldId id="331" r:id="rId25"/>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9" userDrawn="1">
          <p15:clr>
            <a:srgbClr val="A4A3A4"/>
          </p15:clr>
        </p15:guide>
        <p15:guide id="2" pos="3840" userDrawn="1">
          <p15:clr>
            <a:srgbClr val="A4A3A4"/>
          </p15:clr>
        </p15:guide>
        <p15:guide id="3" orient="horz" pos="220" userDrawn="1">
          <p15:clr>
            <a:srgbClr val="A4A3A4"/>
          </p15:clr>
        </p15:guide>
        <p15:guide id="4" pos="288" userDrawn="1">
          <p15:clr>
            <a:srgbClr val="A4A3A4"/>
          </p15:clr>
        </p15:guide>
        <p15:guide id="5" pos="73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C88F"/>
    <a:srgbClr val="123876"/>
    <a:srgbClr val="D8422A"/>
    <a:srgbClr val="4C4C4B"/>
    <a:srgbClr val="003E87"/>
    <a:srgbClr val="123875"/>
    <a:srgbClr val="DA3B26"/>
    <a:srgbClr val="0069B1"/>
    <a:srgbClr val="C20C23"/>
    <a:srgbClr val="8686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85" autoAdjust="0"/>
    <p:restoredTop sz="73467" autoAdjust="0"/>
  </p:normalViewPr>
  <p:slideViewPr>
    <p:cSldViewPr snapToGrid="0" showGuides="1">
      <p:cViewPr>
        <p:scale>
          <a:sx n="66" d="100"/>
          <a:sy n="66" d="100"/>
        </p:scale>
        <p:origin x="1200" y="38"/>
      </p:cViewPr>
      <p:guideLst>
        <p:guide orient="horz" pos="2289"/>
        <p:guide pos="3840"/>
        <p:guide orient="horz" pos="220"/>
        <p:guide pos="288"/>
        <p:guide pos="731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gs" Target="tags/tag65.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FB3D49B-508D-45F4-831A-C8387FBC47ED}" type="doc">
      <dgm:prSet loTypeId="process" loCatId="process" qsTypeId="urn:microsoft.com/office/officeart/2005/8/quickstyle/simple1" qsCatId="simple" csTypeId="urn:microsoft.com/office/officeart/2005/8/colors/accent1_2" csCatId="accent1" phldr="1"/>
      <dgm:spPr/>
    </dgm:pt>
    <dgm:pt modelId="{518F655A-520E-49AF-8ADE-D19008A10D4B}">
      <dgm:prSet phldrT="[文本]" phldr="0" custT="0"/>
      <dgm:spPr/>
      <dgm:t>
        <a:bodyPr vert="horz" wrap="square"/>
        <a:p>
          <a:pPr>
            <a:lnSpc>
              <a:spcPct val="100000"/>
            </a:lnSpc>
            <a:spcBef>
              <a:spcPct val="0"/>
            </a:spcBef>
            <a:spcAft>
              <a:spcPct val="35000"/>
            </a:spcAft>
          </a:pPr>
          <a:r>
            <a:rPr lang="en-US" altLang="zh-CN" dirty="0">
              <a:latin typeface="Times New Roman" panose="02020603050405020304" pitchFamily="18" charset="0"/>
              <a:cs typeface="Times New Roman" panose="02020603050405020304" pitchFamily="18" charset="0"/>
            </a:rPr>
            <a:t>202</a:t>
          </a:r>
          <a:r>
            <a:rPr lang="en-US" altLang="zh-CN" dirty="0">
              <a:latin typeface="Times New Roman" panose="02020603050405020304" pitchFamily="18" charset="0"/>
              <a:cs typeface="Times New Roman" panose="02020603050405020304" pitchFamily="18" charset="0"/>
            </a:rPr>
            <a:t>3</a:t>
          </a:r>
          <a:r>
            <a:rPr lang="en-US" altLang="zh-CN" dirty="0">
              <a:latin typeface="Times New Roman" panose="02020603050405020304" pitchFamily="18" charset="0"/>
              <a:cs typeface="Times New Roman" panose="02020603050405020304" pitchFamily="18" charset="0"/>
            </a:rPr>
            <a:t>.12-202</a:t>
          </a:r>
          <a:r>
            <a:rPr lang="en-US" altLang="zh-CN" dirty="0">
              <a:latin typeface="Times New Roman" panose="02020603050405020304" pitchFamily="18" charset="0"/>
              <a:cs typeface="Times New Roman" panose="02020603050405020304" pitchFamily="18" charset="0"/>
            </a:rPr>
            <a:t>4</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
          </a:r>
          <a:endParaRPr lang="zh-CN" altLang="en-US" dirty="0">
            <a:latin typeface="Times New Roman" panose="02020603050405020304" pitchFamily="18" charset="0"/>
            <a:cs typeface="Times New Roman" panose="02020603050405020304" pitchFamily="18" charset="0"/>
          </a:endParaRPr>
        </a:p>
      </dgm:t>
    </dgm:pt>
    <dgm:pt modelId="{64A3D671-489C-4AD2-ABCA-E9CBF871D124}" cxnId="{BE836D64-0977-4FD4-B7FB-77F6588FCCEA}" type="parTrans">
      <dgm:prSet/>
      <dgm:spPr/>
      <dgm:t>
        <a:bodyPr/>
        <a:lstStyle/>
        <a:p>
          <a:endParaRPr lang="zh-CN" altLang="en-US"/>
        </a:p>
      </dgm:t>
    </dgm:pt>
    <dgm:pt modelId="{362D9111-0D16-45B6-BDAA-C4B7748D70F7}" cxnId="{BE836D64-0977-4FD4-B7FB-77F6588FCCEA}" type="sibTrans">
      <dgm:prSet/>
      <dgm:spPr/>
      <dgm:t>
        <a:bodyPr/>
        <a:lstStyle/>
        <a:p>
          <a:endParaRPr lang="zh-CN" altLang="en-US"/>
        </a:p>
      </dgm:t>
    </dgm:pt>
    <dgm:pt modelId="{D409CB7E-4373-441E-B316-2FA74E346AC2}">
      <dgm:prSet phldrT="[文本]" phldr="0" custT="0"/>
      <dgm:spPr/>
      <dgm:t>
        <a:bodyPr vert="horz" wrap="square"/>
        <a:p>
          <a:pPr>
            <a:lnSpc>
              <a:spcPct val="100000"/>
            </a:lnSpc>
            <a:spcBef>
              <a:spcPct val="0"/>
            </a:spcBef>
            <a:spcAft>
              <a:spcPct val="35000"/>
            </a:spcAft>
          </a:pPr>
          <a:r>
            <a:rPr lang="en-US" altLang="zh-CN" dirty="0">
              <a:latin typeface="Times New Roman" panose="02020603050405020304" pitchFamily="18" charset="0"/>
              <a:cs typeface="Times New Roman" panose="02020603050405020304" pitchFamily="18" charset="0"/>
            </a:rPr>
            <a:t>202</a:t>
          </a:r>
          <a:r>
            <a:rPr lang="en-US" altLang="zh-CN" dirty="0">
              <a:latin typeface="Times New Roman" panose="02020603050405020304" pitchFamily="18" charset="0"/>
              <a:cs typeface="Times New Roman" panose="02020603050405020304" pitchFamily="18" charset="0"/>
            </a:rPr>
            <a:t>4</a:t>
          </a:r>
          <a:r>
            <a:rPr lang="en-US" altLang="zh-CN" dirty="0">
              <a:latin typeface="Times New Roman" panose="02020603050405020304" pitchFamily="18" charset="0"/>
              <a:cs typeface="Times New Roman" panose="02020603050405020304" pitchFamily="18" charset="0"/>
            </a:rPr>
            <a:t>.1-3</a:t>
          </a:r>
          <a:r>
            <a:rPr lang="zh-CN" altLang="en-US" dirty="0">
              <a:latin typeface="Times New Roman" panose="02020603050405020304" pitchFamily="18" charset="0"/>
              <a:cs typeface="Times New Roman" panose="02020603050405020304" pitchFamily="18" charset="0"/>
            </a:rPr>
            <a:t/>
          </a:r>
          <a:endParaRPr lang="zh-CN" altLang="en-US" dirty="0">
            <a:latin typeface="Times New Roman" panose="02020603050405020304" pitchFamily="18" charset="0"/>
            <a:cs typeface="Times New Roman" panose="02020603050405020304" pitchFamily="18" charset="0"/>
          </a:endParaRPr>
        </a:p>
      </dgm:t>
    </dgm:pt>
    <dgm:pt modelId="{F7C927C0-BFA0-4BCF-AF4B-6345510306A3}" cxnId="{9551E985-67CE-471C-A31C-4812A8541800}" type="parTrans">
      <dgm:prSet/>
      <dgm:spPr/>
      <dgm:t>
        <a:bodyPr/>
        <a:lstStyle/>
        <a:p>
          <a:endParaRPr lang="zh-CN" altLang="en-US"/>
        </a:p>
      </dgm:t>
    </dgm:pt>
    <dgm:pt modelId="{B8318B4C-C962-4DC1-9C02-7FF8CD2844AD}" cxnId="{9551E985-67CE-471C-A31C-4812A8541800}" type="sibTrans">
      <dgm:prSet/>
      <dgm:spPr/>
      <dgm:t>
        <a:bodyPr/>
        <a:lstStyle/>
        <a:p>
          <a:endParaRPr lang="zh-CN" altLang="en-US"/>
        </a:p>
      </dgm:t>
    </dgm:pt>
    <dgm:pt modelId="{79FB271D-3524-4CC5-8EC3-3E2B0320D468}">
      <dgm:prSet phldrT="[文本]" phldr="0" custT="0"/>
      <dgm:spPr/>
      <dgm:t>
        <a:bodyPr vert="horz" wrap="square"/>
        <a:p>
          <a:pPr>
            <a:lnSpc>
              <a:spcPct val="100000"/>
            </a:lnSpc>
            <a:spcBef>
              <a:spcPct val="0"/>
            </a:spcBef>
            <a:spcAft>
              <a:spcPct val="35000"/>
            </a:spcAft>
          </a:pPr>
          <a:r>
            <a:rPr lang="en-US" altLang="zh-CN" dirty="0">
              <a:latin typeface="Times New Roman" panose="02020603050405020304" pitchFamily="18" charset="0"/>
              <a:cs typeface="Times New Roman" panose="02020603050405020304" pitchFamily="18" charset="0"/>
            </a:rPr>
            <a:t>202</a:t>
          </a:r>
          <a:r>
            <a:rPr lang="en-US" altLang="zh-CN" dirty="0">
              <a:latin typeface="Times New Roman" panose="02020603050405020304" pitchFamily="18" charset="0"/>
              <a:cs typeface="Times New Roman" panose="02020603050405020304" pitchFamily="18" charset="0"/>
            </a:rPr>
            <a:t>4</a:t>
          </a:r>
          <a:r>
            <a:rPr lang="en-US" altLang="zh-CN" dirty="0">
              <a:latin typeface="Times New Roman" panose="02020603050405020304" pitchFamily="18" charset="0"/>
              <a:cs typeface="Times New Roman" panose="02020603050405020304" pitchFamily="18" charset="0"/>
            </a:rPr>
            <a:t>.4</a:t>
          </a:r>
          <a:r>
            <a:rPr lang="zh-CN" altLang="en-US" dirty="0">
              <a:latin typeface="Times New Roman" panose="02020603050405020304" pitchFamily="18" charset="0"/>
              <a:cs typeface="Times New Roman" panose="02020603050405020304" pitchFamily="18" charset="0"/>
            </a:rPr>
            <a:t/>
          </a:r>
          <a:endParaRPr lang="zh-CN" altLang="en-US" dirty="0">
            <a:latin typeface="Times New Roman" panose="02020603050405020304" pitchFamily="18" charset="0"/>
            <a:cs typeface="Times New Roman" panose="02020603050405020304" pitchFamily="18" charset="0"/>
          </a:endParaRPr>
        </a:p>
      </dgm:t>
    </dgm:pt>
    <dgm:pt modelId="{1B2EBD0E-55D3-481B-B649-04BC482E8683}" cxnId="{D0BD1C0D-56AE-473A-BED1-676B06928364}" type="parTrans">
      <dgm:prSet/>
      <dgm:spPr/>
      <dgm:t>
        <a:bodyPr/>
        <a:lstStyle/>
        <a:p>
          <a:endParaRPr lang="zh-CN" altLang="en-US"/>
        </a:p>
      </dgm:t>
    </dgm:pt>
    <dgm:pt modelId="{1CC99CBE-25B3-4FF8-BB22-04D06990A11C}" cxnId="{D0BD1C0D-56AE-473A-BED1-676B06928364}" type="sibTrans">
      <dgm:prSet/>
      <dgm:spPr/>
      <dgm:t>
        <a:bodyPr/>
        <a:lstStyle/>
        <a:p>
          <a:endParaRPr lang="zh-CN" altLang="en-US"/>
        </a:p>
      </dgm:t>
    </dgm:pt>
    <dgm:pt modelId="{175B6DB4-27F1-432C-A357-A3575F5D3759}" type="pres">
      <dgm:prSet presAssocID="{CFB3D49B-508D-45F4-831A-C8387FBC47ED}" presName="Name0" presStyleCnt="0">
        <dgm:presLayoutVars>
          <dgm:dir/>
          <dgm:animLvl val="lvl"/>
          <dgm:resizeHandles val="exact"/>
        </dgm:presLayoutVars>
      </dgm:prSet>
      <dgm:spPr/>
    </dgm:pt>
    <dgm:pt modelId="{437E8596-AEE5-47EF-8C0B-CCE90F5FF6D1}" type="pres">
      <dgm:prSet presAssocID="{518F655A-520E-49AF-8ADE-D19008A10D4B}" presName="parTxOnly" presStyleLbl="node1" presStyleIdx="0" presStyleCnt="3">
        <dgm:presLayoutVars>
          <dgm:chMax val="0"/>
          <dgm:chPref val="0"/>
          <dgm:bulletEnabled val="1"/>
        </dgm:presLayoutVars>
      </dgm:prSet>
      <dgm:spPr/>
    </dgm:pt>
    <dgm:pt modelId="{B34AEA36-AF0A-4D06-A9DD-560BD9BE0C94}" type="pres">
      <dgm:prSet presAssocID="{362D9111-0D16-45B6-BDAA-C4B7748D70F7}" presName="parTxOnlySpace" presStyleCnt="0"/>
      <dgm:spPr/>
    </dgm:pt>
    <dgm:pt modelId="{20A40657-0467-4D11-81E9-C9F9D1148645}" type="pres">
      <dgm:prSet presAssocID="{D409CB7E-4373-441E-B316-2FA74E346AC2}" presName="parTxOnly" presStyleLbl="node1" presStyleIdx="1" presStyleCnt="3">
        <dgm:presLayoutVars>
          <dgm:chMax val="0"/>
          <dgm:chPref val="0"/>
          <dgm:bulletEnabled val="1"/>
        </dgm:presLayoutVars>
      </dgm:prSet>
      <dgm:spPr/>
    </dgm:pt>
    <dgm:pt modelId="{FF57B215-8C10-4B40-9B8C-EB47E4DFF61B}" type="pres">
      <dgm:prSet presAssocID="{B8318B4C-C962-4DC1-9C02-7FF8CD2844AD}" presName="parTxOnlySpace" presStyleCnt="0"/>
      <dgm:spPr/>
    </dgm:pt>
    <dgm:pt modelId="{5A511E4F-1F2B-4DFC-9F59-70B9C5715CB9}" type="pres">
      <dgm:prSet presAssocID="{79FB271D-3524-4CC5-8EC3-3E2B0320D468}" presName="parTxOnly" presStyleLbl="node1" presStyleIdx="2" presStyleCnt="3">
        <dgm:presLayoutVars>
          <dgm:chMax val="0"/>
          <dgm:chPref val="0"/>
          <dgm:bulletEnabled val="1"/>
        </dgm:presLayoutVars>
      </dgm:prSet>
      <dgm:spPr/>
    </dgm:pt>
  </dgm:ptLst>
  <dgm:cxnLst>
    <dgm:cxn modelId="{BE836D64-0977-4FD4-B7FB-77F6588FCCEA}" srcId="{CFB3D49B-508D-45F4-831A-C8387FBC47ED}" destId="{518F655A-520E-49AF-8ADE-D19008A10D4B}" srcOrd="0" destOrd="0" parTransId="{64A3D671-489C-4AD2-ABCA-E9CBF871D124}" sibTransId="{362D9111-0D16-45B6-BDAA-C4B7748D70F7}"/>
    <dgm:cxn modelId="{9551E985-67CE-471C-A31C-4812A8541800}" srcId="{CFB3D49B-508D-45F4-831A-C8387FBC47ED}" destId="{D409CB7E-4373-441E-B316-2FA74E346AC2}" srcOrd="1" destOrd="0" parTransId="{F7C927C0-BFA0-4BCF-AF4B-6345510306A3}" sibTransId="{B8318B4C-C962-4DC1-9C02-7FF8CD2844AD}"/>
    <dgm:cxn modelId="{D0BD1C0D-56AE-473A-BED1-676B06928364}" srcId="{CFB3D49B-508D-45F4-831A-C8387FBC47ED}" destId="{79FB271D-3524-4CC5-8EC3-3E2B0320D468}" srcOrd="2" destOrd="0" parTransId="{1B2EBD0E-55D3-481B-B649-04BC482E8683}" sibTransId="{1CC99CBE-25B3-4FF8-BB22-04D06990A11C}"/>
    <dgm:cxn modelId="{2C96B3AD-8E56-4DD7-9C74-59C9A4E903CC}" type="presOf" srcId="{CFB3D49B-508D-45F4-831A-C8387FBC47ED}" destId="{175B6DB4-27F1-432C-A357-A3575F5D3759}" srcOrd="0" destOrd="0" presId="urn:microsoft.com/office/officeart/2005/8/layout/chevron1"/>
    <dgm:cxn modelId="{214522B8-CDB2-4489-949E-85503604F372}" type="presParOf" srcId="{175B6DB4-27F1-432C-A357-A3575F5D3759}" destId="{437E8596-AEE5-47EF-8C0B-CCE90F5FF6D1}" srcOrd="0" destOrd="0" presId="urn:microsoft.com/office/officeart/2005/8/layout/chevron1"/>
    <dgm:cxn modelId="{DA11BAC0-471E-483C-8F88-5BB988CF4886}" type="presOf" srcId="{518F655A-520E-49AF-8ADE-D19008A10D4B}" destId="{437E8596-AEE5-47EF-8C0B-CCE90F5FF6D1}" srcOrd="0" destOrd="0" presId="urn:microsoft.com/office/officeart/2005/8/layout/chevron1"/>
    <dgm:cxn modelId="{B0E83C5D-414E-4659-8F37-E059E33D54AD}" type="presParOf" srcId="{175B6DB4-27F1-432C-A357-A3575F5D3759}" destId="{B34AEA36-AF0A-4D06-A9DD-560BD9BE0C94}" srcOrd="1" destOrd="0" presId="urn:microsoft.com/office/officeart/2005/8/layout/chevron1"/>
    <dgm:cxn modelId="{BD3471B8-CAD2-465A-9DA3-40A0D226094E}" type="presParOf" srcId="{175B6DB4-27F1-432C-A357-A3575F5D3759}" destId="{20A40657-0467-4D11-81E9-C9F9D1148645}" srcOrd="2" destOrd="0" presId="urn:microsoft.com/office/officeart/2005/8/layout/chevron1"/>
    <dgm:cxn modelId="{5489B45A-AD81-4B25-B3BA-F7FC3A307772}" type="presOf" srcId="{D409CB7E-4373-441E-B316-2FA74E346AC2}" destId="{20A40657-0467-4D11-81E9-C9F9D1148645}" srcOrd="0" destOrd="0" presId="urn:microsoft.com/office/officeart/2005/8/layout/chevron1"/>
    <dgm:cxn modelId="{782661C1-774D-488D-A7DA-E1172AB2AB14}" type="presParOf" srcId="{175B6DB4-27F1-432C-A357-A3575F5D3759}" destId="{FF57B215-8C10-4B40-9B8C-EB47E4DFF61B}" srcOrd="3" destOrd="0" presId="urn:microsoft.com/office/officeart/2005/8/layout/chevron1"/>
    <dgm:cxn modelId="{94F48F84-0BA0-4AAB-97A5-72FAB62174C2}" type="presParOf" srcId="{175B6DB4-27F1-432C-A357-A3575F5D3759}" destId="{5A511E4F-1F2B-4DFC-9F59-70B9C5715CB9}" srcOrd="4" destOrd="0" presId="urn:microsoft.com/office/officeart/2005/8/layout/chevron1"/>
    <dgm:cxn modelId="{05173633-D158-4526-83FF-644ECC87BB76}" type="presOf" srcId="{79FB271D-3524-4CC5-8EC3-3E2B0320D468}" destId="{5A511E4F-1F2B-4DFC-9F59-70B9C5715CB9}" srcOrd="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618472" cy="527536"/>
        <a:chOff x="0" y="0"/>
        <a:chExt cx="10618472" cy="527536"/>
      </a:xfrm>
    </dsp:grpSpPr>
    <dsp:sp modelId="{437E8596-AEE5-47EF-8C0B-CCE90F5FF6D1}">
      <dsp:nvSpPr>
        <dsp:cNvPr id="3" name="燕尾形 2"/>
        <dsp:cNvSpPr/>
      </dsp:nvSpPr>
      <dsp:spPr bwMode="white">
        <a:xfrm>
          <a:off x="0" y="0"/>
          <a:ext cx="3792311" cy="527536"/>
        </a:xfrm>
        <a:prstGeom prst="chevron">
          <a:avLst/>
        </a:prstGeom>
      </dsp:spPr>
      <dsp:style>
        <a:lnRef idx="2">
          <a:schemeClr val="lt1"/>
        </a:lnRef>
        <a:fillRef idx="1">
          <a:schemeClr val="accent1"/>
        </a:fillRef>
        <a:effectRef idx="0">
          <a:scrgbClr r="0" g="0" b="0"/>
        </a:effectRef>
        <a:fontRef idx="minor">
          <a:schemeClr val="lt1"/>
        </a:fontRef>
      </dsp:style>
      <dsp:txBody>
        <a:bodyPr vert="horz" wrap="square" lIns="116014" tIns="38671" rIns="38671" bIns="38671"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dirty="0">
              <a:latin typeface="Times New Roman" panose="02020603050405020304" pitchFamily="18" charset="0"/>
              <a:cs typeface="Times New Roman" panose="02020603050405020304" pitchFamily="18" charset="0"/>
            </a:rPr>
            <a:t>202</a:t>
          </a:r>
          <a:r>
            <a:rPr lang="en-US" altLang="zh-CN" dirty="0">
              <a:latin typeface="Times New Roman" panose="02020603050405020304" pitchFamily="18" charset="0"/>
              <a:cs typeface="Times New Roman" panose="02020603050405020304" pitchFamily="18" charset="0"/>
            </a:rPr>
            <a:t>3</a:t>
          </a:r>
          <a:r>
            <a:rPr lang="en-US" altLang="zh-CN" dirty="0">
              <a:latin typeface="Times New Roman" panose="02020603050405020304" pitchFamily="18" charset="0"/>
              <a:cs typeface="Times New Roman" panose="02020603050405020304" pitchFamily="18" charset="0"/>
            </a:rPr>
            <a:t>.12-202</a:t>
          </a:r>
          <a:r>
            <a:rPr lang="en-US" altLang="zh-CN" dirty="0">
              <a:latin typeface="Times New Roman" panose="02020603050405020304" pitchFamily="18" charset="0"/>
              <a:cs typeface="Times New Roman" panose="02020603050405020304" pitchFamily="18" charset="0"/>
            </a:rPr>
            <a:t>4</a:t>
          </a: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dsp:txBody>
      <dsp:txXfrm>
        <a:off x="0" y="0"/>
        <a:ext cx="3792311" cy="527536"/>
      </dsp:txXfrm>
    </dsp:sp>
    <dsp:sp modelId="{20A40657-0467-4D11-81E9-C9F9D1148645}">
      <dsp:nvSpPr>
        <dsp:cNvPr id="4" name="燕尾形 3"/>
        <dsp:cNvSpPr/>
      </dsp:nvSpPr>
      <dsp:spPr bwMode="white">
        <a:xfrm>
          <a:off x="3413080" y="0"/>
          <a:ext cx="3792311" cy="527536"/>
        </a:xfrm>
        <a:prstGeom prst="chevron">
          <a:avLst/>
        </a:prstGeom>
      </dsp:spPr>
      <dsp:style>
        <a:lnRef idx="2">
          <a:schemeClr val="lt1"/>
        </a:lnRef>
        <a:fillRef idx="1">
          <a:schemeClr val="accent1"/>
        </a:fillRef>
        <a:effectRef idx="0">
          <a:scrgbClr r="0" g="0" b="0"/>
        </a:effectRef>
        <a:fontRef idx="minor">
          <a:schemeClr val="lt1"/>
        </a:fontRef>
      </dsp:style>
      <dsp:txBody>
        <a:bodyPr vert="horz" wrap="square" lIns="116014" tIns="38671" rIns="38671" bIns="38671"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dirty="0">
              <a:latin typeface="Times New Roman" panose="02020603050405020304" pitchFamily="18" charset="0"/>
              <a:cs typeface="Times New Roman" panose="02020603050405020304" pitchFamily="18" charset="0"/>
            </a:rPr>
            <a:t>202</a:t>
          </a:r>
          <a:r>
            <a:rPr lang="en-US" altLang="zh-CN" dirty="0">
              <a:latin typeface="Times New Roman" panose="02020603050405020304" pitchFamily="18" charset="0"/>
              <a:cs typeface="Times New Roman" panose="02020603050405020304" pitchFamily="18" charset="0"/>
            </a:rPr>
            <a:t>4</a:t>
          </a:r>
          <a:r>
            <a:rPr lang="en-US" altLang="zh-CN" dirty="0">
              <a:latin typeface="Times New Roman" panose="02020603050405020304" pitchFamily="18" charset="0"/>
              <a:cs typeface="Times New Roman" panose="02020603050405020304" pitchFamily="18" charset="0"/>
            </a:rPr>
            <a:t>.1-3</a:t>
          </a:r>
          <a:endParaRPr lang="zh-CN" altLang="en-US" dirty="0">
            <a:latin typeface="Times New Roman" panose="02020603050405020304" pitchFamily="18" charset="0"/>
            <a:cs typeface="Times New Roman" panose="02020603050405020304" pitchFamily="18" charset="0"/>
          </a:endParaRPr>
        </a:p>
      </dsp:txBody>
      <dsp:txXfrm>
        <a:off x="3413080" y="0"/>
        <a:ext cx="3792311" cy="527536"/>
      </dsp:txXfrm>
    </dsp:sp>
    <dsp:sp modelId="{5A511E4F-1F2B-4DFC-9F59-70B9C5715CB9}">
      <dsp:nvSpPr>
        <dsp:cNvPr id="5" name="燕尾形 4"/>
        <dsp:cNvSpPr/>
      </dsp:nvSpPr>
      <dsp:spPr bwMode="white">
        <a:xfrm>
          <a:off x="6826161" y="0"/>
          <a:ext cx="3792311" cy="527536"/>
        </a:xfrm>
        <a:prstGeom prst="chevron">
          <a:avLst/>
        </a:prstGeom>
      </dsp:spPr>
      <dsp:style>
        <a:lnRef idx="2">
          <a:schemeClr val="lt1"/>
        </a:lnRef>
        <a:fillRef idx="1">
          <a:schemeClr val="accent1"/>
        </a:fillRef>
        <a:effectRef idx="0">
          <a:scrgbClr r="0" g="0" b="0"/>
        </a:effectRef>
        <a:fontRef idx="minor">
          <a:schemeClr val="lt1"/>
        </a:fontRef>
      </dsp:style>
      <dsp:txBody>
        <a:bodyPr vert="horz" wrap="square" lIns="116014" tIns="38671" rIns="38671" bIns="38671"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dirty="0">
              <a:latin typeface="Times New Roman" panose="02020603050405020304" pitchFamily="18" charset="0"/>
              <a:cs typeface="Times New Roman" panose="02020603050405020304" pitchFamily="18" charset="0"/>
            </a:rPr>
            <a:t>202</a:t>
          </a:r>
          <a:r>
            <a:rPr lang="en-US" altLang="zh-CN" dirty="0">
              <a:latin typeface="Times New Roman" panose="02020603050405020304" pitchFamily="18" charset="0"/>
              <a:cs typeface="Times New Roman" panose="02020603050405020304" pitchFamily="18" charset="0"/>
            </a:rPr>
            <a:t>4</a:t>
          </a: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dsp:txBody>
      <dsp:txXfrm>
        <a:off x="6826161" y="0"/>
        <a:ext cx="3792311" cy="52753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比较器：比较降</a:t>
            </a:r>
            <a:r>
              <a:rPr lang="en-US" altLang="zh-CN" dirty="0"/>
              <a:t>C</a:t>
            </a:r>
            <a:r>
              <a:rPr lang="zh-CN" altLang="en-US" dirty="0"/>
              <a:t>后的峰值</a:t>
            </a:r>
            <a:r>
              <a:rPr lang="zh-CN" altLang="en-US" dirty="0"/>
              <a:t>相比于</a:t>
            </a:r>
            <a:endParaRPr lang="zh-CN" altLang="en-US" dirty="0"/>
          </a:p>
          <a:p>
            <a:endParaRPr lang="zh-CN" altLang="en-US" dirty="0"/>
          </a:p>
          <a:p>
            <a:r>
              <a:rPr lang="zh-CN" altLang="en-US" dirty="0"/>
              <a:t>矫正器：设计思路即为前半段和之前的方向一致，后半段后面的方向一致。实际上矫正器也更加保证了方法的</a:t>
            </a:r>
            <a:r>
              <a:rPr lang="zh-CN" altLang="en-US" dirty="0"/>
              <a:t>鲁棒性</a:t>
            </a:r>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但是随着C值的增大，各谐波引入越来越多的低能量成分，将造成各谐波之间的频谱混叠，导致无法从频域上得到正确的一二次谐波，这个问题导致了传统方法被只能使用在弱反馈的条件下。</a:t>
            </a:r>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solidFill>
                  <a:srgbClr val="333333"/>
                </a:solidFill>
                <a:latin typeface="微软雅黑" panose="020B0503020204020204" charset="-122"/>
                <a:sym typeface="+mn-ea"/>
              </a:rPr>
              <a:t>Robust Time-domain-based Spectral Processing Method for Laser Self-Mixing Vibration Measurement[J]</a:t>
            </a:r>
            <a:endParaRPr lang="zh-CN" altLang="en-US" b="0">
              <a:solidFill>
                <a:srgbClr val="333333"/>
              </a:solidFill>
              <a:latin typeface="微软雅黑" panose="020B0503020204020204" charset="-122"/>
            </a:endParaRPr>
          </a:p>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自混合干涉将引起集成于激光器中的光电二极管(PD)所接收到的光输出功率信号</a:t>
            </a:r>
            <a:r>
              <a:rPr lang="en-US" altLang="zh-CN">
                <a:sym typeface="+mn-ea"/>
              </a:rPr>
              <a:t>Pt</a:t>
            </a:r>
            <a:r>
              <a:rPr lang="zh-CN" altLang="en-US">
                <a:sym typeface="+mn-ea"/>
              </a:rPr>
              <a:t>的变化</a:t>
            </a:r>
            <a:endParaRPr lang="zh-CN" altLang="en-US"/>
          </a:p>
          <a:p>
            <a:r>
              <a:rPr lang="zh-CN" altLang="en-US">
                <a:sym typeface="+mn-ea"/>
              </a:rPr>
              <a:t>其中</a:t>
            </a:r>
            <a:r>
              <a:rPr lang="en-US" altLang="zh-CN">
                <a:sym typeface="+mn-ea"/>
              </a:rPr>
              <a:t>phi0</a:t>
            </a:r>
            <a:r>
              <a:rPr lang="zh-CN" altLang="en-US">
                <a:sym typeface="+mn-ea"/>
              </a:rPr>
              <a:t>为系统不存在光反馈时的激光输出相位，</a:t>
            </a:r>
            <a:r>
              <a:rPr lang="en-US" altLang="zh-CN">
                <a:sym typeface="+mn-ea"/>
              </a:rPr>
              <a:t>λ0</a:t>
            </a:r>
            <a:r>
              <a:rPr lang="zh-CN" altLang="en-US">
                <a:sym typeface="+mn-ea"/>
              </a:rPr>
              <a:t>为无光反馈时的激光器输出波长，</a:t>
            </a:r>
            <a:r>
              <a:rPr lang="en-US" altLang="zh-CN">
                <a:sym typeface="+mn-ea"/>
              </a:rPr>
              <a:t>α</a:t>
            </a:r>
            <a:r>
              <a:rPr lang="zh-CN" altLang="en-US">
                <a:sym typeface="+mn-ea"/>
              </a:rPr>
              <a:t>为线宽展宽因子，</a:t>
            </a:r>
            <a:r>
              <a:rPr lang="en-US" altLang="zh-CN">
                <a:sym typeface="+mn-ea"/>
              </a:rPr>
              <a:t>C</a:t>
            </a:r>
            <a:r>
              <a:rPr lang="zh-CN" altLang="en-US">
                <a:sym typeface="+mn-ea"/>
              </a:rPr>
              <a:t>为光反馈强度</a:t>
            </a:r>
            <a:endParaRPr lang="zh-CN" altLang="en-US"/>
          </a:p>
          <a:p>
            <a:endParaRPr lang="zh-CN" altLang="en-US" dirty="0"/>
          </a:p>
          <a:p>
            <a:r>
              <a:rPr lang="zh-CN" altLang="en-US" dirty="0"/>
              <a:t>可见随着</a:t>
            </a:r>
            <a:r>
              <a:rPr lang="en-US" altLang="zh-CN" dirty="0"/>
              <a:t>C</a:t>
            </a:r>
            <a:r>
              <a:rPr lang="zh-CN" altLang="en-US" dirty="0"/>
              <a:t>值</a:t>
            </a:r>
            <a:r>
              <a:rPr lang="zh-CN" altLang="en-US" dirty="0"/>
              <a:t>的增加，频谱的成分会变得复杂，所以单独从频域上无法对信号进行完整的分析。故考虑在信号的频谱分析中使用短时傅里叶变换 (STFT)，从时域和频域对信号进行联合分析</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右图是对自混合信号进行时频谱分析的结果，可以看到和时域中一样，随着</a:t>
            </a:r>
            <a:r>
              <a:rPr lang="en-US" altLang="zh-CN" dirty="0"/>
              <a:t>C</a:t>
            </a:r>
            <a:r>
              <a:rPr lang="zh-CN" altLang="en-US" dirty="0"/>
              <a:t>值的增大，频谱成分变得复杂。分析</a:t>
            </a:r>
            <a:r>
              <a:rPr lang="zh-CN" altLang="en-US" dirty="0"/>
              <a:t>如下：</a:t>
            </a:r>
            <a:endParaRPr lang="zh-CN" altLang="en-US" dirty="0"/>
          </a:p>
          <a:p>
            <a:r>
              <a:rPr lang="zh-CN" altLang="en-US" dirty="0"/>
              <a:t>对公式中的</a:t>
            </a:r>
            <a:r>
              <a:rPr lang="en-US" altLang="zh-CN" dirty="0"/>
              <a:t>COS</a:t>
            </a:r>
            <a:r>
              <a:rPr lang="zh-CN" altLang="en-US" dirty="0"/>
              <a:t>部分，即经过信号预处理过后得到的归一化SMI信号。进行贝塞尔函数展开后，在频域中表示，可以</a:t>
            </a:r>
            <a:r>
              <a:rPr lang="zh-CN" altLang="en-US" dirty="0"/>
              <a:t>所示关系</a:t>
            </a:r>
            <a:endParaRPr lang="zh-CN" altLang="en-US" dirty="0"/>
          </a:p>
          <a:p>
            <a:r>
              <a:rPr lang="en-US" altLang="zh-CN" dirty="0"/>
              <a:t>Jn(C)</a:t>
            </a:r>
            <a:r>
              <a:rPr lang="zh-CN" altLang="en-US" dirty="0"/>
              <a:t>表示为</a:t>
            </a:r>
            <a:r>
              <a:rPr lang="en-US" altLang="zh-CN" dirty="0"/>
              <a:t>n</a:t>
            </a:r>
            <a:r>
              <a:rPr lang="zh-CN" altLang="en-US" dirty="0"/>
              <a:t>阶的第一类贝塞尔函数，</a:t>
            </a:r>
            <a:r>
              <a:rPr lang="en-US" altLang="zh-CN" dirty="0"/>
              <a:t>δ(t)</a:t>
            </a:r>
            <a:r>
              <a:rPr lang="zh-CN" altLang="en-US" dirty="0"/>
              <a:t>为</a:t>
            </a:r>
            <a:r>
              <a:rPr lang="zh-CN" altLang="en-US" dirty="0"/>
              <a:t>冲激函数。</a:t>
            </a:r>
            <a:endParaRPr lang="zh-CN" altLang="en-US" dirty="0"/>
          </a:p>
          <a:p>
            <a:r>
              <a:rPr lang="zh-CN" altLang="en-US" dirty="0"/>
              <a:t>可以分析得出结论，在频域中，</a:t>
            </a:r>
            <a:r>
              <a:rPr lang="zh-CN" altLang="en-US" dirty="0">
                <a:sym typeface="+mn-ea"/>
              </a:rPr>
              <a:t>归一化SMI信号可以</a:t>
            </a:r>
            <a:r>
              <a:rPr lang="zh-CN" altLang="en-US" dirty="0"/>
              <a:t>表示为</a:t>
            </a:r>
            <a:r>
              <a:rPr lang="en-US" altLang="zh-CN" dirty="0"/>
              <a:t> </a:t>
            </a:r>
            <a:r>
              <a:rPr lang="en-US" altLang="zh-CN" dirty="0">
                <a:sym typeface="+mn-ea"/>
              </a:rPr>
              <a:t>cos(x0(t)) </a:t>
            </a:r>
            <a:r>
              <a:rPr lang="zh-CN" altLang="en-US" dirty="0"/>
              <a:t>的主频成分以及一系列高频谐波成分。而谐波成分的幅值是与</a:t>
            </a:r>
            <a:r>
              <a:rPr lang="en-US" altLang="zh-CN" dirty="0"/>
              <a:t>C</a:t>
            </a:r>
            <a:r>
              <a:rPr lang="zh-CN" altLang="en-US" dirty="0"/>
              <a:t>的值相关的但始终小于主频的幅值。</a:t>
            </a:r>
            <a:endParaRPr lang="zh-CN" altLang="en-US" dirty="0"/>
          </a:p>
          <a:p>
            <a:r>
              <a:rPr lang="zh-CN" altLang="en-US" dirty="0"/>
              <a:t>这也解释了在时频谱中存在的波纹状的差别。进一步的，该结论说明了可以通过在时频谱中消除这些低能量成分从而实现从代数上降低信号</a:t>
            </a:r>
            <a:r>
              <a:rPr lang="en-US" altLang="zh-CN" dirty="0"/>
              <a:t>C</a:t>
            </a:r>
            <a:r>
              <a:rPr lang="zh-CN" altLang="en-US" dirty="0"/>
              <a:t>值的目的。</a:t>
            </a:r>
            <a:endParaRPr lang="zh-CN" altLang="en-US" dirty="0"/>
          </a:p>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mc:Choice xmlns:a14="http://schemas.microsoft.com/office/drawing/2010/main" Requires="a14">
          <p:sp>
            <p:nvSpPr>
              <p:cNvPr id="3" name="文本占位符 2"/>
              <p:cNvSpPr>
                <a:spLocks noGrp="1"/>
              </p:cNvSpPr>
              <p:nvPr>
                <p:ph type="body" idx="3"/>
              </p:nvPr>
            </p:nvSpPr>
            <p:spPr/>
            <p:txBody>
              <a:bodyPr/>
              <a:lstStyle/>
              <a:p>
                <a:r>
                  <a:rPr lang="zh-CN" altLang="en-US" dirty="0"/>
                  <a:t>Time-domain-based Spectrum Processing Method(TSPM)</a:t>
                </a:r>
                <a:endParaRPr lang="zh-CN" altLang="en-US" dirty="0"/>
              </a:p>
              <a:p>
                <a:r>
                  <a:rPr lang="zh-CN" altLang="en-US" dirty="0"/>
                  <a:t>系数</a:t>
                </a:r>
                <a:r>
                  <a:rPr lang="en-US" altLang="zh-CN" dirty="0"/>
                  <a:t>k(</a:t>
                </a:r>
                <a:r>
                  <a:rPr lang="zh-CN" altLang="en-US" dirty="0"/>
                  <a:t>转化因子</a:t>
                </a:r>
                <a:r>
                  <a:rPr lang="en-US" altLang="zh-CN" dirty="0"/>
                  <a:t>)</a:t>
                </a:r>
                <a:r>
                  <a:rPr lang="zh-CN" altLang="en-US" dirty="0"/>
                  <a:t>可以调控不同的归一化系数的衰减速度但会保持主频的系数不发生变化。权重函数</a:t>
                </a:r>
                <a14:m>
                  <m:oMath xmlns:m="http://schemas.openxmlformats.org/officeDocument/2006/math">
                    <m:r>
                      <m:rPr>
                        <m:sty m:val="p"/>
                      </m:rPr>
                      <a:rPr lang="el-GR" altLang="zh-CN" i="1">
                        <a:latin typeface="Cambria Math" panose="02040503050406030204" pitchFamily="18" charset="0"/>
                        <a:ea typeface="Cambria Math" panose="02040503050406030204" pitchFamily="18" charset="0"/>
                      </a:rPr>
                      <m:t>Γ</m:t>
                    </m:r>
                  </m:oMath>
                </a14:m>
                <a:r>
                  <a:rPr lang="zh-CN" altLang="en-US" dirty="0"/>
                  <a:t>由在每一个时间维度上的</a:t>
                </a:r>
                <a:r>
                  <a:rPr lang="en-US" altLang="zh-CN" dirty="0"/>
                  <a:t>k</a:t>
                </a:r>
                <a:r>
                  <a:rPr lang="zh-CN" altLang="en-US" dirty="0"/>
                  <a:t>经过上式运算得到。权重函数与初始</a:t>
                </a:r>
                <a:r>
                  <a:rPr lang="en-US" altLang="zh-CN" dirty="0"/>
                  <a:t>TF(w)</a:t>
                </a:r>
                <a:r>
                  <a:rPr lang="zh-CN" altLang="en-US" dirty="0"/>
                  <a:t>相乘运算便实现了对谐波成分的抑制，经过ISTFT便可以将频谱的变化反映到时域上。由于主频邻域内频率幅值的变化，经ISTFT获得的时域信号存在一个包络，将其去除后便可以获取最终的时域信号。</a:t>
                </a:r>
                <a:endParaRPr lang="zh-CN" altLang="en-US" dirty="0"/>
              </a:p>
            </p:txBody>
          </p:sp>
        </mc:Choice>
        <mc:Fallback>
          <p:sp>
            <p:nvSpPr>
              <p:cNvPr id="3" name="文本占位符 2"/>
              <p:cNvSpPr>
                <a:spLocks noRot="1" noChangeAspect="1" noMove="1" noResize="1" noEditPoints="1" noAdjustHandles="1" noChangeArrowheads="1" noChangeShapeType="1" noTextEdit="1"/>
              </p:cNvSpPr>
              <p:nvPr>
                <p:ph type="body" idx="3"/>
              </p:nvPr>
            </p:nvSpPr>
            <p:spPr>
              <a:blipFill rotWithShape="1">
                <a:blip r:embed="rId3"/>
                <a:stretch>
                  <a:fillRect/>
                </a:stretch>
              </a:blipFill>
            </p:spPr>
            <p:txBody>
              <a:bodyPr/>
              <a:lstStyle/>
              <a:p>
                <a:r>
                  <a:rPr lang="zh-CN" altLang="en-US">
                    <a:noFill/>
                  </a:rPr>
                  <a:t> </a:t>
                </a:r>
              </a:p>
            </p:txBody>
          </p:sp>
        </mc:Fallback>
      </mc:AlternateContent>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因为该方法的特点在于鲁棒性强，对于原信号的要求没有那么高，所以要从本身质量就一般的信号中提取出方向信息，比较</a:t>
            </a:r>
            <a:r>
              <a:rPr lang="zh-CN" altLang="en-US" dirty="0"/>
              <a:t>困难</a:t>
            </a:r>
            <a:endParaRPr lang="zh-CN" altLang="en-US" dirty="0"/>
          </a:p>
          <a:p>
            <a:r>
              <a:rPr lang="zh-CN" altLang="en-US" dirty="0"/>
              <a:t>但是方向信息对于重构而言又非常的</a:t>
            </a:r>
            <a:r>
              <a:rPr lang="zh-CN" altLang="en-US" dirty="0"/>
              <a:t>重要</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信号已经被整形（红色）可以明显看到的是，原本信号条纹中带有的倾斜趋势已经被去除。使用传统的方式去计算方向是无法</a:t>
            </a:r>
            <a:r>
              <a:rPr lang="zh-CN" altLang="en-US" dirty="0"/>
              <a:t>的。</a:t>
            </a:r>
            <a:endParaRPr lang="zh-CN" altLang="en-US" dirty="0"/>
          </a:p>
          <a:p>
            <a:r>
              <a:rPr lang="zh-CN" altLang="en-US" dirty="0"/>
              <a:t>所以在之前的</a:t>
            </a:r>
            <a:r>
              <a:rPr lang="en-US" altLang="zh-CN" dirty="0"/>
              <a:t>TSPM</a:t>
            </a:r>
            <a:r>
              <a:rPr lang="zh-CN" altLang="en-US" dirty="0"/>
              <a:t>算法中，这部分实际上是被跳过的，我们默认知道了</a:t>
            </a:r>
            <a:r>
              <a:rPr lang="zh-CN" altLang="en-US" dirty="0"/>
              <a:t>方向。</a:t>
            </a:r>
            <a:endParaRPr lang="zh-CN" altLang="en-US" dirty="0"/>
          </a:p>
          <a:p>
            <a:endParaRPr lang="zh-CN" altLang="en-US" dirty="0"/>
          </a:p>
          <a:p>
            <a:r>
              <a:rPr lang="zh-CN" altLang="en-US" dirty="0"/>
              <a:t>首先方向信息的重要性是毋庸置疑的，（</a:t>
            </a:r>
            <a:r>
              <a:rPr lang="en-US" altLang="zh-CN" dirty="0"/>
              <a:t>1</a:t>
            </a:r>
            <a:r>
              <a:rPr lang="zh-CN" altLang="en-US" dirty="0"/>
              <a:t>）首先如果先对</a:t>
            </a:r>
            <a:r>
              <a:rPr lang="zh-CN" altLang="en-US" dirty="0">
                <a:sym typeface="+mn-ea"/>
              </a:rPr>
              <a:t>原信号进行去噪去散斑一系列操作</a:t>
            </a:r>
            <a:r>
              <a:rPr lang="zh-CN" altLang="en-US" dirty="0"/>
              <a:t>，由于降噪过程会对信号造成形变，并且降噪后仍然很难获得特别顺滑的信号，这就使得基于</a:t>
            </a:r>
            <a:r>
              <a:rPr lang="en-US" altLang="zh-CN" dirty="0"/>
              <a:t> </a:t>
            </a:r>
            <a:r>
              <a:rPr lang="zh-CN" altLang="en-US" dirty="0"/>
              <a:t>自混合信号特征点的一系列传统方法失效。（</a:t>
            </a:r>
            <a:r>
              <a:rPr lang="en-US" altLang="zh-CN" dirty="0"/>
              <a:t>2</a:t>
            </a:r>
            <a:r>
              <a:rPr lang="zh-CN" altLang="en-US" dirty="0"/>
              <a:t>）</a:t>
            </a:r>
            <a:r>
              <a:rPr lang="zh-CN" altLang="en-US" dirty="0"/>
              <a:t>其次。这个工作的核心价值在于该方法鲁棒性强，对于原信号的要求没有那么高，如果对原信号进行去噪去散斑一系列操作，将使得该方法丧失了其固有优势。。</a:t>
            </a:r>
            <a:r>
              <a:rPr lang="zh-CN" altLang="en-US" dirty="0">
                <a:sym typeface="+mn-ea"/>
              </a:rPr>
              <a:t>但是方向信息对于重构而言又非常的重要，</a:t>
            </a:r>
            <a:r>
              <a:rPr lang="zh-CN" altLang="en-US" dirty="0"/>
              <a:t>所以</a:t>
            </a:r>
            <a:r>
              <a:rPr lang="zh-CN" altLang="en-US" dirty="0"/>
              <a:t>考虑从本身质量就一般的信号中提取出方向信息！</a:t>
            </a:r>
            <a:endParaRPr lang="zh-CN" altLang="en-US" dirty="0"/>
          </a:p>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自相关是一种信号处理技术，它可以用来分析信号的周期性和相关性。自相关的基本思想是将信号与其自身进行卷积，从而得到一个新的信号，这个新的信号可以用来描述原始信号的周期性和相关性，</a:t>
            </a:r>
            <a:r>
              <a:rPr lang="zh-CN" altLang="en-US" dirty="0">
                <a:sym typeface="+mn-ea"/>
              </a:rPr>
              <a:t>并且在自相关的过程中，如果信号中存在噪声，那么噪声也会被自相关处理。</a:t>
            </a:r>
            <a:r>
              <a:rPr lang="zh-CN" altLang="en-US" dirty="0"/>
              <a:t>在实现自动校正之后，利用findpeaks的函数来搜索自相关信号的峰值，并且通过平均自相关信号的所有峰值距离来获得MPD</a:t>
            </a:r>
            <a:endParaRPr lang="zh-CN" altLang="en-US" dirty="0"/>
          </a:p>
          <a:p>
            <a:endParaRPr lang="zh-CN" altLang="en-US" dirty="0"/>
          </a:p>
          <a:p>
            <a:r>
              <a:rPr lang="zh-CN" altLang="en-US" dirty="0"/>
              <a:t>右图为带噪带散斑的自混合信号处理的</a:t>
            </a:r>
            <a:r>
              <a:rPr lang="zh-CN" altLang="en-US" dirty="0"/>
              <a:t>结果</a:t>
            </a: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7" name="图片 6" descr="0326_文广会展物料(转曲)-14.jpg"/>
          <p:cNvPicPr>
            <a:picLocks noChangeAspect="1"/>
          </p:cNvPicPr>
          <p:nvPr userDrawn="1"/>
        </p:nvPicPr>
        <p:blipFill>
          <a:blip r:embed="rId2" cstate="print"/>
          <a:stretch>
            <a:fillRect/>
          </a:stretch>
        </p:blipFill>
        <p:spPr>
          <a:xfrm>
            <a:off x="-20840" y="0"/>
            <a:ext cx="12170800" cy="6858000"/>
          </a:xfrm>
          <a:prstGeom prst="rect">
            <a:avLst/>
          </a:prstGeom>
        </p:spPr>
      </p:pic>
      <p:sp>
        <p:nvSpPr>
          <p:cNvPr id="3" name="日期占位符 2"/>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ED98A4-695F-4B48-95E5-853BA05E07D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7F147-5A32-4FB8-A850-36B8B0C9C01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3.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3.xml"/><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3.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7.png"/><Relationship Id="rId7" Type="http://schemas.openxmlformats.org/officeDocument/2006/relationships/tags" Target="../tags/tag43.xml"/><Relationship Id="rId6" Type="http://schemas.openxmlformats.org/officeDocument/2006/relationships/image" Target="../media/image36.png"/><Relationship Id="rId5" Type="http://schemas.openxmlformats.org/officeDocument/2006/relationships/tags" Target="../tags/tag42.xml"/><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7.png"/><Relationship Id="rId14" Type="http://schemas.openxmlformats.org/officeDocument/2006/relationships/notesSlide" Target="../notesSlides/notesSlide14.xml"/><Relationship Id="rId13" Type="http://schemas.openxmlformats.org/officeDocument/2006/relationships/slideLayout" Target="../slideLayouts/slideLayout3.xml"/><Relationship Id="rId12" Type="http://schemas.openxmlformats.org/officeDocument/2006/relationships/tags" Target="../tags/tag45.xml"/><Relationship Id="rId11" Type="http://schemas.openxmlformats.org/officeDocument/2006/relationships/image" Target="../media/image39.png"/><Relationship Id="rId10" Type="http://schemas.openxmlformats.org/officeDocument/2006/relationships/tags" Target="../tags/tag44.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image" Target="../media/image41.png"/><Relationship Id="rId6" Type="http://schemas.openxmlformats.org/officeDocument/2006/relationships/tags" Target="../tags/tag46.xml"/><Relationship Id="rId5" Type="http://schemas.openxmlformats.org/officeDocument/2006/relationships/image" Target="../media/image40.png"/><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7.png"/><Relationship Id="rId11" Type="http://schemas.openxmlformats.org/officeDocument/2006/relationships/notesSlide" Target="../notesSlides/notesSlide15.xml"/><Relationship Id="rId10" Type="http://schemas.openxmlformats.org/officeDocument/2006/relationships/slideLayout" Target="../slideLayouts/slideLayout3.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9" Type="http://schemas.openxmlformats.org/officeDocument/2006/relationships/image" Target="../media/image44.png"/><Relationship Id="rId8" Type="http://schemas.openxmlformats.org/officeDocument/2006/relationships/image" Target="../media/image43.png"/><Relationship Id="rId7" Type="http://schemas.openxmlformats.org/officeDocument/2006/relationships/tags" Target="../tags/tag50.xml"/><Relationship Id="rId6" Type="http://schemas.openxmlformats.org/officeDocument/2006/relationships/image" Target="../media/image42.png"/><Relationship Id="rId5" Type="http://schemas.openxmlformats.org/officeDocument/2006/relationships/tags" Target="../tags/tag49.xml"/><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7.png"/><Relationship Id="rId11" Type="http://schemas.openxmlformats.org/officeDocument/2006/relationships/notesSlide" Target="../notesSlides/notesSlide16.xml"/><Relationship Id="rId10" Type="http://schemas.openxmlformats.org/officeDocument/2006/relationships/slideLayout" Target="../slideLayouts/slideLayout3.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3.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3.xml"/><Relationship Id="rId6" Type="http://schemas.openxmlformats.org/officeDocument/2006/relationships/tags" Target="../tags/tag54.xml"/><Relationship Id="rId5" Type="http://schemas.openxmlformats.org/officeDocument/2006/relationships/image" Target="../media/image46.png"/><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3.xml"/><Relationship Id="rId5" Type="http://schemas.openxmlformats.org/officeDocument/2006/relationships/image" Target="../media/image47.png"/><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3.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9" Type="http://schemas.openxmlformats.org/officeDocument/2006/relationships/diagramColors" Target="../diagrams/colors1.xml"/><Relationship Id="rId8" Type="http://schemas.openxmlformats.org/officeDocument/2006/relationships/diagramQuickStyle" Target="../diagrams/quickStyle1.xml"/><Relationship Id="rId7" Type="http://schemas.openxmlformats.org/officeDocument/2006/relationships/diagramLayout" Target="../diagrams/layout1.xml"/><Relationship Id="rId6" Type="http://schemas.openxmlformats.org/officeDocument/2006/relationships/diagramData" Target="../diagrams/data1.xml"/><Relationship Id="rId5" Type="http://schemas.openxmlformats.org/officeDocument/2006/relationships/tags" Target="../tags/tag55.xml"/><Relationship Id="rId4" Type="http://schemas.microsoft.com/office/2007/relationships/hdphoto" Target="../media/image9.wdp"/><Relationship Id="rId3" Type="http://schemas.openxmlformats.org/officeDocument/2006/relationships/image" Target="../media/image8.png"/><Relationship Id="rId21" Type="http://schemas.openxmlformats.org/officeDocument/2006/relationships/notesSlide" Target="../notesSlides/notesSlide21.xml"/><Relationship Id="rId20" Type="http://schemas.openxmlformats.org/officeDocument/2006/relationships/slideLayout" Target="../slideLayouts/slideLayout3.xml"/><Relationship Id="rId2" Type="http://schemas.openxmlformats.org/officeDocument/2006/relationships/image" Target="../media/image7.png"/><Relationship Id="rId19" Type="http://schemas.openxmlformats.org/officeDocument/2006/relationships/tags" Target="../tags/tag64.xml"/><Relationship Id="rId18" Type="http://schemas.openxmlformats.org/officeDocument/2006/relationships/tags" Target="../tags/tag63.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tags" Target="../tags/tag56.xml"/><Relationship Id="rId10" Type="http://schemas.microsoft.com/office/2007/relationships/diagramDrawing" Target="../diagrams/drawing1.xml"/><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pn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9" Type="http://schemas.openxmlformats.org/officeDocument/2006/relationships/tags" Target="../tags/tag4.xml"/><Relationship Id="rId8" Type="http://schemas.openxmlformats.org/officeDocument/2006/relationships/tags" Target="../tags/tag3.xml"/><Relationship Id="rId7" Type="http://schemas.openxmlformats.org/officeDocument/2006/relationships/image" Target="../media/image10.png"/><Relationship Id="rId6" Type="http://schemas.openxmlformats.org/officeDocument/2006/relationships/tags" Target="../tags/tag2.xml"/><Relationship Id="rId5" Type="http://schemas.openxmlformats.org/officeDocument/2006/relationships/tags" Target="../tags/tag1.xml"/><Relationship Id="rId4" Type="http://schemas.microsoft.com/office/2007/relationships/hdphoto" Target="../media/image9.wdp"/><Relationship Id="rId3" Type="http://schemas.openxmlformats.org/officeDocument/2006/relationships/image" Target="../media/image8.png"/><Relationship Id="rId21" Type="http://schemas.openxmlformats.org/officeDocument/2006/relationships/notesSlide" Target="../notesSlides/notesSlide3.xml"/><Relationship Id="rId20" Type="http://schemas.openxmlformats.org/officeDocument/2006/relationships/slideLayout" Target="../slideLayouts/slideLayout3.xml"/><Relationship Id="rId2" Type="http://schemas.openxmlformats.org/officeDocument/2006/relationships/image" Target="../media/image7.png"/><Relationship Id="rId19" Type="http://schemas.openxmlformats.org/officeDocument/2006/relationships/tags" Target="../tags/tag10.xml"/><Relationship Id="rId18" Type="http://schemas.openxmlformats.org/officeDocument/2006/relationships/image" Target="../media/image14.png"/><Relationship Id="rId17" Type="http://schemas.openxmlformats.org/officeDocument/2006/relationships/tags" Target="../tags/tag9.xml"/><Relationship Id="rId16" Type="http://schemas.openxmlformats.org/officeDocument/2006/relationships/image" Target="../media/image13.png"/><Relationship Id="rId15" Type="http://schemas.openxmlformats.org/officeDocument/2006/relationships/tags" Target="../tags/tag8.xml"/><Relationship Id="rId14" Type="http://schemas.openxmlformats.org/officeDocument/2006/relationships/tags" Target="../tags/tag7.xml"/><Relationship Id="rId13" Type="http://schemas.openxmlformats.org/officeDocument/2006/relationships/image" Target="../media/image12.emf"/><Relationship Id="rId12" Type="http://schemas.openxmlformats.org/officeDocument/2006/relationships/tags" Target="../tags/tag6.xml"/><Relationship Id="rId11" Type="http://schemas.openxmlformats.org/officeDocument/2006/relationships/image" Target="../media/image11.png"/><Relationship Id="rId10" Type="http://schemas.openxmlformats.org/officeDocument/2006/relationships/tags" Target="../tags/tag5.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image" Target="../media/image15.emf"/><Relationship Id="rId6" Type="http://schemas.openxmlformats.org/officeDocument/2006/relationships/image" Target="../media/image12.emf"/><Relationship Id="rId5" Type="http://schemas.openxmlformats.org/officeDocument/2006/relationships/tags" Target="../tags/tag11.xml"/><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7.png"/><Relationship Id="rId12" Type="http://schemas.openxmlformats.org/officeDocument/2006/relationships/notesSlide" Target="../notesSlides/notesSlide4.xml"/><Relationship Id="rId11" Type="http://schemas.openxmlformats.org/officeDocument/2006/relationships/slideLayout" Target="../slideLayouts/slideLayout3.xml"/><Relationship Id="rId10" Type="http://schemas.openxmlformats.org/officeDocument/2006/relationships/image" Target="../media/image16.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image" Target="../media/image17.png"/><Relationship Id="rId6" Type="http://schemas.openxmlformats.org/officeDocument/2006/relationships/tags" Target="../tags/tag15.xml"/><Relationship Id="rId5" Type="http://schemas.openxmlformats.org/officeDocument/2006/relationships/tags" Target="../tags/tag14.xml"/><Relationship Id="rId4" Type="http://schemas.microsoft.com/office/2007/relationships/hdphoto" Target="../media/image9.wdp"/><Relationship Id="rId39" Type="http://schemas.openxmlformats.org/officeDocument/2006/relationships/notesSlide" Target="../notesSlides/notesSlide5.xml"/><Relationship Id="rId38" Type="http://schemas.openxmlformats.org/officeDocument/2006/relationships/slideLayout" Target="../slideLayouts/slideLayout3.xml"/><Relationship Id="rId37" Type="http://schemas.openxmlformats.org/officeDocument/2006/relationships/image" Target="../media/image25.png"/><Relationship Id="rId36" Type="http://schemas.openxmlformats.org/officeDocument/2006/relationships/tags" Target="../tags/tag37.xml"/><Relationship Id="rId35" Type="http://schemas.openxmlformats.org/officeDocument/2006/relationships/tags" Target="../tags/tag36.xml"/><Relationship Id="rId34" Type="http://schemas.openxmlformats.org/officeDocument/2006/relationships/tags" Target="../tags/tag35.xml"/><Relationship Id="rId33" Type="http://schemas.openxmlformats.org/officeDocument/2006/relationships/image" Target="../media/image24.png"/><Relationship Id="rId32" Type="http://schemas.openxmlformats.org/officeDocument/2006/relationships/tags" Target="../tags/tag34.xml"/><Relationship Id="rId31" Type="http://schemas.openxmlformats.org/officeDocument/2006/relationships/tags" Target="../tags/tag33.xml"/><Relationship Id="rId30" Type="http://schemas.openxmlformats.org/officeDocument/2006/relationships/tags" Target="../tags/tag32.xml"/><Relationship Id="rId3" Type="http://schemas.openxmlformats.org/officeDocument/2006/relationships/image" Target="../media/image8.png"/><Relationship Id="rId29" Type="http://schemas.openxmlformats.org/officeDocument/2006/relationships/image" Target="../media/image23.png"/><Relationship Id="rId28" Type="http://schemas.openxmlformats.org/officeDocument/2006/relationships/tags" Target="../tags/tag31.xml"/><Relationship Id="rId27" Type="http://schemas.openxmlformats.org/officeDocument/2006/relationships/tags" Target="../tags/tag30.xml"/><Relationship Id="rId26" Type="http://schemas.openxmlformats.org/officeDocument/2006/relationships/image" Target="../media/image22.png"/><Relationship Id="rId25" Type="http://schemas.openxmlformats.org/officeDocument/2006/relationships/tags" Target="../tags/tag29.xml"/><Relationship Id="rId24" Type="http://schemas.openxmlformats.org/officeDocument/2006/relationships/tags" Target="../tags/tag28.xml"/><Relationship Id="rId23" Type="http://schemas.openxmlformats.org/officeDocument/2006/relationships/image" Target="../media/image21.png"/><Relationship Id="rId22" Type="http://schemas.openxmlformats.org/officeDocument/2006/relationships/tags" Target="../tags/tag27.xml"/><Relationship Id="rId21" Type="http://schemas.openxmlformats.org/officeDocument/2006/relationships/tags" Target="../tags/tag26.xml"/><Relationship Id="rId20" Type="http://schemas.openxmlformats.org/officeDocument/2006/relationships/tags" Target="../tags/tag25.xml"/><Relationship Id="rId2" Type="http://schemas.openxmlformats.org/officeDocument/2006/relationships/image" Target="../media/image7.png"/><Relationship Id="rId19" Type="http://schemas.openxmlformats.org/officeDocument/2006/relationships/image" Target="../media/image20.png"/><Relationship Id="rId18" Type="http://schemas.openxmlformats.org/officeDocument/2006/relationships/tags" Target="../tags/tag24.xml"/><Relationship Id="rId17" Type="http://schemas.openxmlformats.org/officeDocument/2006/relationships/tags" Target="../tags/tag23.xml"/><Relationship Id="rId16" Type="http://schemas.openxmlformats.org/officeDocument/2006/relationships/image" Target="../media/image19.png"/><Relationship Id="rId15" Type="http://schemas.openxmlformats.org/officeDocument/2006/relationships/tags" Target="../tags/tag22.xml"/><Relationship Id="rId14" Type="http://schemas.openxmlformats.org/officeDocument/2006/relationships/tags" Target="../tags/tag21.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image" Target="../media/image18.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3.xml"/><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tags" Target="../tags/tag38.xml"/><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image" Target="../media/image29.png"/><Relationship Id="rId7" Type="http://schemas.openxmlformats.org/officeDocument/2006/relationships/tags" Target="../tags/tag40.xml"/><Relationship Id="rId6" Type="http://schemas.openxmlformats.org/officeDocument/2006/relationships/image" Target="../media/image27.png"/><Relationship Id="rId5" Type="http://schemas.openxmlformats.org/officeDocument/2006/relationships/tags" Target="../tags/tag39.xml"/><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7.png"/><Relationship Id="rId12" Type="http://schemas.openxmlformats.org/officeDocument/2006/relationships/notesSlide" Target="../notesSlides/notesSlide7.xml"/><Relationship Id="rId11" Type="http://schemas.openxmlformats.org/officeDocument/2006/relationships/slideLayout" Target="../slideLayouts/slideLayout3.xml"/><Relationship Id="rId10" Type="http://schemas.openxmlformats.org/officeDocument/2006/relationships/image" Target="../media/image28.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3.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74065" y="-2540"/>
            <a:ext cx="12753191" cy="6858000"/>
            <a:chOff x="-274065" y="0"/>
            <a:chExt cx="12753191" cy="685800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3434" cy="6858000"/>
            </a:xfrm>
            <a:prstGeom prst="rect">
              <a:avLst/>
            </a:prstGeom>
          </p:spPr>
        </p:pic>
        <p:pic>
          <p:nvPicPr>
            <p:cNvPr id="9" name="图片 8" descr="SIJ350 喷涂测试报告&#10;——激光共聚焦实验&#10;"/>
            <p:cNvPicPr>
              <a:picLocks noChangeAspect="1"/>
            </p:cNvPicPr>
            <p:nvPr/>
          </p:nvPicPr>
          <p:blipFill rotWithShape="1">
            <a:blip r:embed="rId2" cstate="print">
              <a:extLst>
                <a:ext uri="{28A0092B-C50C-407E-A947-70E740481C1C}">
                  <a14:useLocalDpi xmlns:a14="http://schemas.microsoft.com/office/drawing/2010/main" val="0"/>
                </a:ext>
              </a:extLst>
            </a:blip>
            <a:srcRect t="17813" b="29592"/>
            <a:stretch>
              <a:fillRect/>
            </a:stretch>
          </p:blipFill>
          <p:spPr>
            <a:xfrm>
              <a:off x="-274065" y="1090353"/>
              <a:ext cx="12753191" cy="3353848"/>
            </a:xfrm>
            <a:prstGeom prst="rect">
              <a:avLst/>
            </a:prstGeom>
          </p:spPr>
        </p:pic>
      </p:grpSp>
      <p:sp>
        <p:nvSpPr>
          <p:cNvPr id="5" name="文本框 4"/>
          <p:cNvSpPr txBox="1"/>
          <p:nvPr/>
        </p:nvSpPr>
        <p:spPr>
          <a:xfrm>
            <a:off x="313055" y="1888490"/>
            <a:ext cx="11712575" cy="1753235"/>
          </a:xfrm>
          <a:prstGeom prst="rect">
            <a:avLst/>
          </a:prstGeom>
          <a:noFill/>
        </p:spPr>
        <p:txBody>
          <a:bodyPr wrap="square" rtlCol="0">
            <a:spAutoFit/>
          </a:bodyPr>
          <a:lstStyle/>
          <a:p>
            <a:pPr algn="ctr"/>
            <a:r>
              <a:rPr lang="en-US" altLang="zh-CN" sz="6000" dirty="0">
                <a:solidFill>
                  <a:srgbClr val="EEC88F"/>
                </a:solidFill>
                <a:latin typeface="黑体" panose="02010609060101010101" pitchFamily="49" charset="-122"/>
                <a:ea typeface="黑体" panose="02010609060101010101" pitchFamily="49" charset="-122"/>
              </a:rPr>
              <a:t> </a:t>
            </a:r>
            <a:r>
              <a:rPr lang="zh-CN" altLang="en-US" sz="6000" dirty="0">
                <a:solidFill>
                  <a:srgbClr val="EEC88F"/>
                </a:solidFill>
                <a:latin typeface="黑体" panose="02010609060101010101" pitchFamily="49" charset="-122"/>
                <a:ea typeface="黑体" panose="02010609060101010101" pitchFamily="49" charset="-122"/>
              </a:rPr>
              <a:t>中期汇报</a:t>
            </a:r>
            <a:endParaRPr lang="zh-CN" altLang="en-US" sz="6000" dirty="0">
              <a:solidFill>
                <a:srgbClr val="EEC88F"/>
              </a:solidFill>
              <a:latin typeface="黑体" panose="02010609060101010101" pitchFamily="49" charset="-122"/>
              <a:ea typeface="黑体" panose="02010609060101010101" pitchFamily="49" charset="-122"/>
            </a:endParaRPr>
          </a:p>
          <a:p>
            <a:pPr algn="ctr"/>
            <a:r>
              <a:rPr lang="en-US" altLang="zh-CN" sz="4800" dirty="0">
                <a:solidFill>
                  <a:srgbClr val="EEC88F"/>
                </a:solidFill>
                <a:latin typeface="黑体" panose="02010609060101010101" pitchFamily="49" charset="-122"/>
                <a:ea typeface="黑体" panose="02010609060101010101" pitchFamily="49" charset="-122"/>
              </a:rPr>
              <a:t>——</a:t>
            </a:r>
            <a:r>
              <a:rPr lang="en-US" altLang="zh-CN" sz="3200" dirty="0">
                <a:solidFill>
                  <a:srgbClr val="EEC88F"/>
                </a:solidFill>
                <a:latin typeface="黑体" panose="02010609060101010101" pitchFamily="49" charset="-122"/>
                <a:ea typeface="黑体" panose="02010609060101010101" pitchFamily="49" charset="-122"/>
              </a:rPr>
              <a:t>基于谱处理的激光自混合振动传感方向提取</a:t>
            </a:r>
            <a:endParaRPr lang="en-US" altLang="zh-CN" sz="3200" dirty="0">
              <a:solidFill>
                <a:srgbClr val="EEC88F"/>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6710" y="-225923"/>
            <a:ext cx="2234909" cy="2234909"/>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36" y="5364553"/>
            <a:ext cx="12330986" cy="1493640"/>
          </a:xfrm>
          <a:prstGeom prst="rect">
            <a:avLst/>
          </a:prstGeom>
        </p:spPr>
      </p:pic>
      <p:sp>
        <p:nvSpPr>
          <p:cNvPr id="11" name="文本框 10"/>
          <p:cNvSpPr txBox="1"/>
          <p:nvPr/>
        </p:nvSpPr>
        <p:spPr>
          <a:xfrm>
            <a:off x="2638338" y="4574783"/>
            <a:ext cx="7062643" cy="891540"/>
          </a:xfrm>
          <a:prstGeom prst="rect">
            <a:avLst/>
          </a:prstGeom>
          <a:noFill/>
        </p:spPr>
        <p:txBody>
          <a:bodyPr wrap="square" rtlCol="0">
            <a:spAutoFit/>
          </a:bodyPr>
          <a:lstStyle/>
          <a:p>
            <a:pPr algn="ctr">
              <a:lnSpc>
                <a:spcPct val="130000"/>
              </a:lnSpc>
            </a:pPr>
            <a:r>
              <a:rPr lang="en-US" altLang="zh-CN" sz="3200" dirty="0">
                <a:solidFill>
                  <a:srgbClr val="EEC88F"/>
                </a:solidFill>
                <a:latin typeface="黑体" panose="02010609060101010101" pitchFamily="49" charset="-122"/>
                <a:ea typeface="黑体" panose="02010609060101010101" pitchFamily="49" charset="-122"/>
              </a:rPr>
              <a:t>汇报人：钟郑健</a:t>
            </a:r>
            <a:r>
              <a:rPr lang="en-US" altLang="zh-CN" sz="4000" dirty="0">
                <a:solidFill>
                  <a:srgbClr val="EEC88F"/>
                </a:solidFill>
                <a:latin typeface="黑体" panose="02010609060101010101" pitchFamily="49" charset="-122"/>
                <a:ea typeface="黑体" panose="02010609060101010101" pitchFamily="49" charset="-122"/>
              </a:rPr>
              <a:t>  </a:t>
            </a:r>
            <a:endParaRPr lang="en-US" altLang="zh-CN" sz="4000" dirty="0">
              <a:solidFill>
                <a:srgbClr val="EEC88F"/>
              </a:solidFill>
              <a:latin typeface="黑体" panose="02010609060101010101" pitchFamily="49" charset="-122"/>
              <a:ea typeface="黑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7201" y="211638"/>
            <a:ext cx="2377504" cy="585380"/>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22767" b="20606"/>
          <a:stretch>
            <a:fillRect/>
          </a:stretch>
        </p:blipFill>
        <p:spPr>
          <a:xfrm>
            <a:off x="10123043" y="147638"/>
            <a:ext cx="1589532" cy="900112"/>
          </a:xfrm>
          <a:prstGeom prst="rect">
            <a:avLst/>
          </a:prstGeom>
        </p:spPr>
      </p:pic>
      <p:pic>
        <p:nvPicPr>
          <p:cNvPr id="10" name="图片 9"/>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t="41264" r="61591" b="29592"/>
          <a:stretch>
            <a:fillRect/>
          </a:stretch>
        </p:blipFill>
        <p:spPr>
          <a:xfrm>
            <a:off x="-120213" y="4627809"/>
            <a:ext cx="4898315" cy="1858484"/>
          </a:xfrm>
          <a:prstGeom prst="rect">
            <a:avLst/>
          </a:prstGeom>
        </p:spPr>
      </p:pic>
      <p:pic>
        <p:nvPicPr>
          <p:cNvPr id="3" name="图片 2" descr="11"/>
          <p:cNvPicPr>
            <a:picLocks noChangeAspect="1"/>
          </p:cNvPicPr>
          <p:nvPr/>
        </p:nvPicPr>
        <p:blipFill>
          <a:blip r:embed="rId5"/>
          <a:stretch>
            <a:fillRect/>
          </a:stretch>
        </p:blipFill>
        <p:spPr>
          <a:xfrm>
            <a:off x="4778375" y="1365885"/>
            <a:ext cx="6424295" cy="4737735"/>
          </a:xfrm>
          <a:prstGeom prst="rect">
            <a:avLst/>
          </a:prstGeom>
        </p:spPr>
      </p:pic>
      <p:pic>
        <p:nvPicPr>
          <p:cNvPr id="2" name="图片 1" descr="9"/>
          <p:cNvPicPr>
            <a:picLocks noChangeAspect="1"/>
          </p:cNvPicPr>
          <p:nvPr/>
        </p:nvPicPr>
        <p:blipFill>
          <a:blip r:embed="rId6"/>
          <a:srcRect l="32755" t="6009" r="36792" b="18056"/>
          <a:stretch>
            <a:fillRect/>
          </a:stretch>
        </p:blipFill>
        <p:spPr>
          <a:xfrm>
            <a:off x="781050" y="1365885"/>
            <a:ext cx="3267710" cy="45834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7201" y="211638"/>
            <a:ext cx="2377504" cy="585380"/>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22767" b="20606"/>
          <a:stretch>
            <a:fillRect/>
          </a:stretch>
        </p:blipFill>
        <p:spPr>
          <a:xfrm>
            <a:off x="10123043" y="147638"/>
            <a:ext cx="1589532" cy="900112"/>
          </a:xfrm>
          <a:prstGeom prst="rect">
            <a:avLst/>
          </a:prstGeom>
        </p:spPr>
      </p:pic>
      <p:pic>
        <p:nvPicPr>
          <p:cNvPr id="10" name="图片 9"/>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t="41264" r="61591" b="29592"/>
          <a:stretch>
            <a:fillRect/>
          </a:stretch>
        </p:blipFill>
        <p:spPr>
          <a:xfrm>
            <a:off x="-120213" y="4627809"/>
            <a:ext cx="4898315" cy="1858484"/>
          </a:xfrm>
          <a:prstGeom prst="rect">
            <a:avLst/>
          </a:prstGeom>
        </p:spPr>
      </p:pic>
      <p:pic>
        <p:nvPicPr>
          <p:cNvPr id="3" name="图片 2" descr="12"/>
          <p:cNvPicPr>
            <a:picLocks noChangeAspect="1"/>
          </p:cNvPicPr>
          <p:nvPr/>
        </p:nvPicPr>
        <p:blipFill>
          <a:blip r:embed="rId5"/>
          <a:stretch>
            <a:fillRect/>
          </a:stretch>
        </p:blipFill>
        <p:spPr>
          <a:xfrm>
            <a:off x="5897880" y="1294765"/>
            <a:ext cx="6256655" cy="4527550"/>
          </a:xfrm>
          <a:prstGeom prst="rect">
            <a:avLst/>
          </a:prstGeom>
        </p:spPr>
      </p:pic>
      <p:pic>
        <p:nvPicPr>
          <p:cNvPr id="4" name="图片 3" descr="10"/>
          <p:cNvPicPr>
            <a:picLocks noChangeAspect="1"/>
          </p:cNvPicPr>
          <p:nvPr/>
        </p:nvPicPr>
        <p:blipFill>
          <a:blip r:embed="rId6"/>
          <a:srcRect l="13979" r="22078" b="-1343"/>
          <a:stretch>
            <a:fillRect/>
          </a:stretch>
        </p:blipFill>
        <p:spPr>
          <a:xfrm>
            <a:off x="334010" y="1181735"/>
            <a:ext cx="5205095" cy="46405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7201" y="211638"/>
            <a:ext cx="2377504" cy="585380"/>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22767" b="20606"/>
          <a:stretch>
            <a:fillRect/>
          </a:stretch>
        </p:blipFill>
        <p:spPr>
          <a:xfrm>
            <a:off x="10123043" y="147638"/>
            <a:ext cx="1589532" cy="900112"/>
          </a:xfrm>
          <a:prstGeom prst="rect">
            <a:avLst/>
          </a:prstGeom>
        </p:spPr>
      </p:pic>
      <p:pic>
        <p:nvPicPr>
          <p:cNvPr id="10" name="图片 9"/>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t="41264" r="61591" b="29592"/>
          <a:stretch>
            <a:fillRect/>
          </a:stretch>
        </p:blipFill>
        <p:spPr>
          <a:xfrm>
            <a:off x="-120213" y="4627809"/>
            <a:ext cx="4898315" cy="1858484"/>
          </a:xfrm>
          <a:prstGeom prst="rect">
            <a:avLst/>
          </a:prstGeom>
        </p:spPr>
      </p:pic>
      <p:sp>
        <p:nvSpPr>
          <p:cNvPr id="8" name="文本框 7"/>
          <p:cNvSpPr txBox="1"/>
          <p:nvPr/>
        </p:nvSpPr>
        <p:spPr>
          <a:xfrm>
            <a:off x="719455" y="4166235"/>
            <a:ext cx="10332085" cy="1568450"/>
          </a:xfrm>
          <a:prstGeom prst="rect">
            <a:avLst/>
          </a:prstGeom>
          <a:noFill/>
        </p:spPr>
        <p:txBody>
          <a:bodyPr wrap="square" rtlCol="0" anchor="t">
            <a:spAutoFit/>
          </a:bodyPr>
          <a:p>
            <a:pPr indent="0" fontAlgn="auto">
              <a:lnSpc>
                <a:spcPct val="150000"/>
              </a:lnSpc>
              <a:spcAft>
                <a:spcPts val="0"/>
              </a:spcAft>
              <a:buClrTx/>
              <a:buSzTx/>
              <a:buNone/>
            </a:pPr>
            <a:r>
              <a:rPr lang="zh-CN" altLang="en-US" sz="1600" dirty="0">
                <a:latin typeface="黑体" panose="02010609060101010101" pitchFamily="49" charset="-122"/>
                <a:ea typeface="黑体" panose="02010609060101010101" pitchFamily="49" charset="-122"/>
                <a:cs typeface="Times New Roman" panose="02020603050405020304" pitchFamily="18" charset="0"/>
                <a:sym typeface="+mn-ea"/>
              </a:rPr>
              <a:t>算法有效性验证（以完全正确的方向为</a:t>
            </a:r>
            <a:r>
              <a:rPr lang="zh-CN" altLang="en-US" sz="1600" dirty="0">
                <a:latin typeface="黑体" panose="02010609060101010101" pitchFamily="49" charset="-122"/>
                <a:ea typeface="黑体" panose="02010609060101010101" pitchFamily="49" charset="-122"/>
                <a:cs typeface="Times New Roman" panose="02020603050405020304" pitchFamily="18" charset="0"/>
                <a:sym typeface="+mn-ea"/>
              </a:rPr>
              <a:t>标准）：</a:t>
            </a:r>
            <a:endParaRPr lang="zh-CN" altLang="en-US" sz="1600" dirty="0">
              <a:latin typeface="黑体" panose="02010609060101010101" pitchFamily="49" charset="-122"/>
              <a:ea typeface="黑体" panose="02010609060101010101" pitchFamily="49" charset="-122"/>
              <a:cs typeface="Times New Roman" panose="02020603050405020304" pitchFamily="18" charset="0"/>
              <a:sym typeface="+mn-ea"/>
            </a:endParaRPr>
          </a:p>
          <a:p>
            <a:pPr indent="0" fontAlgn="auto">
              <a:lnSpc>
                <a:spcPct val="150000"/>
              </a:lnSpc>
              <a:spcAft>
                <a:spcPts val="0"/>
              </a:spcAft>
              <a:buClrTx/>
              <a:buSzTx/>
              <a:buNone/>
            </a:pPr>
            <a:r>
              <a:rPr lang="en-US" altLang="zh-CN" sz="1600" dirty="0">
                <a:latin typeface="黑体" panose="02010609060101010101" pitchFamily="49" charset="-122"/>
                <a:ea typeface="黑体" panose="02010609060101010101" pitchFamily="49" charset="-122"/>
                <a:cs typeface="Times New Roman" panose="02020603050405020304" pitchFamily="18" charset="0"/>
                <a:sym typeface="+mn-ea"/>
              </a:rPr>
              <a:t>1. </a:t>
            </a:r>
            <a:r>
              <a:rPr lang="zh-CN" altLang="en-US" sz="1600" dirty="0">
                <a:latin typeface="黑体" panose="02010609060101010101" pitchFamily="49" charset="-122"/>
                <a:ea typeface="黑体" panose="02010609060101010101" pitchFamily="49" charset="-122"/>
                <a:cs typeface="Times New Roman" panose="02020603050405020304" pitchFamily="18" charset="0"/>
                <a:sym typeface="+mn-ea"/>
              </a:rPr>
              <a:t>噪声</a:t>
            </a:r>
            <a:r>
              <a:rPr lang="zh-CN" altLang="en-US" sz="1600" dirty="0">
                <a:latin typeface="黑体" panose="02010609060101010101" pitchFamily="49" charset="-122"/>
                <a:ea typeface="黑体" panose="02010609060101010101" pitchFamily="49" charset="-122"/>
                <a:cs typeface="Times New Roman" panose="02020603050405020304" pitchFamily="18" charset="0"/>
                <a:sym typeface="+mn-ea"/>
              </a:rPr>
              <a:t>不大。几乎覆盖所有的反馈强度</a:t>
            </a:r>
            <a:endParaRPr lang="zh-CN" altLang="en-US" sz="1600" dirty="0">
              <a:latin typeface="黑体" panose="02010609060101010101" pitchFamily="49" charset="-122"/>
              <a:ea typeface="黑体" panose="02010609060101010101" pitchFamily="49" charset="-122"/>
              <a:cs typeface="Times New Roman" panose="02020603050405020304" pitchFamily="18" charset="0"/>
              <a:sym typeface="+mn-ea"/>
            </a:endParaRPr>
          </a:p>
          <a:p>
            <a:pPr indent="0" fontAlgn="auto">
              <a:lnSpc>
                <a:spcPct val="150000"/>
              </a:lnSpc>
              <a:spcAft>
                <a:spcPts val="0"/>
              </a:spcAft>
              <a:buClrTx/>
              <a:buSzTx/>
              <a:buNone/>
            </a:pPr>
            <a:r>
              <a:rPr lang="en-US" altLang="zh-CN" sz="1600" dirty="0">
                <a:latin typeface="黑体" panose="02010609060101010101" pitchFamily="49" charset="-122"/>
                <a:ea typeface="黑体" panose="02010609060101010101" pitchFamily="49" charset="-122"/>
                <a:cs typeface="Times New Roman" panose="02020603050405020304" pitchFamily="18" charset="0"/>
                <a:sym typeface="+mn-ea"/>
              </a:rPr>
              <a:t>2. </a:t>
            </a:r>
            <a:r>
              <a:rPr lang="zh-CN" altLang="en-US" sz="1600" dirty="0">
                <a:latin typeface="黑体" panose="02010609060101010101" pitchFamily="49" charset="-122"/>
                <a:ea typeface="黑体" panose="02010609060101010101" pitchFamily="49" charset="-122"/>
                <a:cs typeface="Times New Roman" panose="02020603050405020304" pitchFamily="18" charset="0"/>
                <a:sym typeface="+mn-ea"/>
              </a:rPr>
              <a:t>噪声</a:t>
            </a:r>
            <a:r>
              <a:rPr lang="zh-CN" altLang="en-US" sz="1600" dirty="0">
                <a:latin typeface="黑体" panose="02010609060101010101" pitchFamily="49" charset="-122"/>
                <a:ea typeface="黑体" panose="02010609060101010101" pitchFamily="49" charset="-122"/>
                <a:cs typeface="Times New Roman" panose="02020603050405020304" pitchFamily="18" charset="0"/>
                <a:sym typeface="+mn-ea"/>
              </a:rPr>
              <a:t>较大。算法</a:t>
            </a:r>
            <a:r>
              <a:rPr lang="zh-CN" altLang="en-US" sz="1600" dirty="0">
                <a:latin typeface="黑体" panose="02010609060101010101" pitchFamily="49" charset="-122"/>
                <a:ea typeface="黑体" panose="02010609060101010101" pitchFamily="49" charset="-122"/>
                <a:cs typeface="Times New Roman" panose="02020603050405020304" pitchFamily="18" charset="0"/>
                <a:sym typeface="+mn-ea"/>
              </a:rPr>
              <a:t>失效</a:t>
            </a:r>
            <a:endParaRPr lang="zh-CN" altLang="en-US" sz="1600" dirty="0">
              <a:latin typeface="黑体" panose="02010609060101010101" pitchFamily="49" charset="-122"/>
              <a:ea typeface="黑体" panose="02010609060101010101" pitchFamily="49" charset="-122"/>
              <a:cs typeface="Times New Roman" panose="02020603050405020304" pitchFamily="18" charset="0"/>
              <a:sym typeface="+mn-ea"/>
            </a:endParaRPr>
          </a:p>
          <a:p>
            <a:pPr indent="0" fontAlgn="auto">
              <a:lnSpc>
                <a:spcPct val="150000"/>
              </a:lnSpc>
              <a:spcAft>
                <a:spcPts val="0"/>
              </a:spcAft>
              <a:buClrTx/>
              <a:buSzTx/>
              <a:buNone/>
            </a:pPr>
            <a:r>
              <a:rPr lang="en-US" altLang="zh-CN" sz="1600" dirty="0">
                <a:latin typeface="黑体" panose="02010609060101010101" pitchFamily="49" charset="-122"/>
                <a:ea typeface="黑体" panose="02010609060101010101" pitchFamily="49" charset="-122"/>
                <a:cs typeface="Times New Roman" panose="02020603050405020304" pitchFamily="18" charset="0"/>
                <a:sym typeface="+mn-ea"/>
              </a:rPr>
              <a:t>3. </a:t>
            </a:r>
            <a:r>
              <a:rPr lang="zh-CN" altLang="en-US" sz="1600" dirty="0">
                <a:latin typeface="黑体" panose="02010609060101010101" pitchFamily="49" charset="-122"/>
                <a:ea typeface="黑体" panose="02010609060101010101" pitchFamily="49" charset="-122"/>
                <a:cs typeface="Times New Roman" panose="02020603050405020304" pitchFamily="18" charset="0"/>
                <a:sym typeface="+mn-ea"/>
              </a:rPr>
              <a:t>建议工作在适度反馈</a:t>
            </a:r>
            <a:r>
              <a:rPr lang="zh-CN" altLang="en-US" sz="1600" dirty="0">
                <a:latin typeface="黑体" panose="02010609060101010101" pitchFamily="49" charset="-122"/>
                <a:ea typeface="黑体" panose="02010609060101010101" pitchFamily="49" charset="-122"/>
                <a:cs typeface="Times New Roman" panose="02020603050405020304" pitchFamily="18" charset="0"/>
                <a:sym typeface="+mn-ea"/>
              </a:rPr>
              <a:t>条件下</a:t>
            </a:r>
            <a:endParaRPr lang="zh-CN" altLang="en-US" sz="1600" dirty="0">
              <a:latin typeface="黑体" panose="02010609060101010101" pitchFamily="49" charset="-122"/>
              <a:ea typeface="黑体" panose="02010609060101010101" pitchFamily="49" charset="-122"/>
              <a:cs typeface="Times New Roman" panose="02020603050405020304" pitchFamily="18" charset="0"/>
              <a:sym typeface="+mn-ea"/>
            </a:endParaRPr>
          </a:p>
        </p:txBody>
      </p:sp>
      <p:graphicFrame>
        <p:nvGraphicFramePr>
          <p:cNvPr id="11" name="表格 10"/>
          <p:cNvGraphicFramePr/>
          <p:nvPr/>
        </p:nvGraphicFramePr>
        <p:xfrm>
          <a:off x="894715" y="1027430"/>
          <a:ext cx="10096500" cy="2722880"/>
        </p:xfrm>
        <a:graphic>
          <a:graphicData uri="http://schemas.openxmlformats.org/drawingml/2006/table">
            <a:tbl>
              <a:tblPr/>
              <a:tblGrid>
                <a:gridCol w="1295400"/>
                <a:gridCol w="628650"/>
                <a:gridCol w="628650"/>
                <a:gridCol w="628650"/>
                <a:gridCol w="628650"/>
                <a:gridCol w="628650"/>
                <a:gridCol w="628650"/>
                <a:gridCol w="628650"/>
                <a:gridCol w="628650"/>
                <a:gridCol w="628650"/>
                <a:gridCol w="628650"/>
                <a:gridCol w="628650"/>
                <a:gridCol w="628650"/>
                <a:gridCol w="628650"/>
                <a:gridCol w="628650"/>
              </a:tblGrid>
              <a:tr h="596900">
                <a:tc>
                  <a:txBody>
                    <a:bodyPr/>
                    <a:p>
                      <a:pPr indent="0">
                        <a:buNone/>
                      </a:pPr>
                      <a:r>
                        <a:rPr lang="en-US" b="1">
                          <a:solidFill>
                            <a:srgbClr val="000000"/>
                          </a:solidFill>
                          <a:latin typeface="宋体" panose="02010600030101010101" pitchFamily="2" charset="-122"/>
                        </a:rPr>
                        <a:t>       C</a:t>
                      </a:r>
                      <a:endParaRPr lang="en-US" b="1">
                        <a:solidFill>
                          <a:srgbClr val="000000"/>
                        </a:solidFill>
                        <a:latin typeface="宋体" panose="02010600030101010101" pitchFamily="2" charset="-122"/>
                      </a:endParaRPr>
                    </a:p>
                    <a:p>
                      <a:pPr indent="0">
                        <a:buNone/>
                      </a:pPr>
                      <a:r>
                        <a:rPr lang="en-US" b="1">
                          <a:solidFill>
                            <a:srgbClr val="000000"/>
                          </a:solidFill>
                          <a:latin typeface="宋体" panose="02010600030101010101" pitchFamily="2" charset="-122"/>
                        </a:rPr>
                        <a:t>SNR(db)</a:t>
                      </a:r>
                      <a:endParaRPr lang="en-US" altLang="en-US" b="1">
                        <a:solidFill>
                          <a:srgbClr val="000000"/>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0.1</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0.2</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0.3</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00000"/>
                      </a:solidFill>
                      <a:prstDash val="solid"/>
                      <a:headEnd type="none" w="med" len="med"/>
                      <a:tailEnd type="none" w="med" len="med"/>
                    </a:lnT>
                    <a:lnB w="19050" cap="flat" cmpd="sng">
                      <a:solidFill>
                        <a:srgbClr val="FFC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0.4</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00000"/>
                      </a:solidFill>
                      <a:prstDash val="solid"/>
                      <a:headEnd type="none" w="med" len="med"/>
                      <a:tailEnd type="none" w="med" len="med"/>
                    </a:lnT>
                    <a:lnB w="19050" cap="flat" cmpd="sng">
                      <a:solidFill>
                        <a:srgbClr val="FFC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0.5</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00000"/>
                      </a:solidFill>
                      <a:prstDash val="solid"/>
                      <a:headEnd type="none" w="med" len="med"/>
                      <a:tailEnd type="none" w="med" len="med"/>
                    </a:lnT>
                    <a:lnB w="19050" cap="flat" cmpd="sng">
                      <a:solidFill>
                        <a:srgbClr val="FFC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0.6</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00000"/>
                      </a:solidFill>
                      <a:prstDash val="solid"/>
                      <a:headEnd type="none" w="med" len="med"/>
                      <a:tailEnd type="none" w="med" len="med"/>
                    </a:lnT>
                    <a:lnB w="19050" cap="flat" cmpd="sng">
                      <a:solidFill>
                        <a:srgbClr val="FFC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0.9</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00000"/>
                      </a:solidFill>
                      <a:prstDash val="solid"/>
                      <a:headEnd type="none" w="med" len="med"/>
                      <a:tailEnd type="none" w="med" len="med"/>
                    </a:lnT>
                    <a:lnB w="19050" cap="flat" cmpd="sng">
                      <a:solidFill>
                        <a:srgbClr val="FFC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1.2</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00000"/>
                      </a:solidFill>
                      <a:prstDash val="solid"/>
                      <a:headEnd type="none" w="med" len="med"/>
                      <a:tailEnd type="none" w="med" len="med"/>
                    </a:lnT>
                    <a:lnB w="19050" cap="flat" cmpd="sng">
                      <a:solidFill>
                        <a:srgbClr val="FFC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1.5</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00000"/>
                      </a:solidFill>
                      <a:prstDash val="solid"/>
                      <a:headEnd type="none" w="med" len="med"/>
                      <a:tailEnd type="none" w="med" len="med"/>
                    </a:lnT>
                    <a:lnB w="19050" cap="flat" cmpd="sng">
                      <a:solidFill>
                        <a:srgbClr val="FFC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1.8</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00000"/>
                      </a:solidFill>
                      <a:prstDash val="solid"/>
                      <a:headEnd type="none" w="med" len="med"/>
                      <a:tailEnd type="none" w="med" len="med"/>
                    </a:lnT>
                    <a:lnB w="19050" cap="flat" cmpd="sng">
                      <a:solidFill>
                        <a:srgbClr val="FFC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2.1</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00000"/>
                      </a:solidFill>
                      <a:prstDash val="solid"/>
                      <a:headEnd type="none" w="med" len="med"/>
                      <a:tailEnd type="none" w="med" len="med"/>
                    </a:lnT>
                    <a:lnB w="19050" cap="flat" cmpd="sng">
                      <a:solidFill>
                        <a:srgbClr val="FFC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2.4</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00000"/>
                      </a:solidFill>
                      <a:prstDash val="solid"/>
                      <a:headEnd type="none" w="med" len="med"/>
                      <a:tailEnd type="none" w="med" len="med"/>
                    </a:lnT>
                    <a:lnB w="19050" cap="flat" cmpd="sng">
                      <a:solidFill>
                        <a:srgbClr val="FFC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2.7</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00000"/>
                      </a:solidFill>
                      <a:prstDash val="solid"/>
                      <a:headEnd type="none" w="med" len="med"/>
                      <a:tailEnd type="none" w="med" len="med"/>
                    </a:lnT>
                    <a:lnB w="19050" cap="flat" cmpd="sng">
                      <a:solidFill>
                        <a:srgbClr val="FFC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3</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9050" cap="flat" cmpd="sng">
                      <a:solidFill>
                        <a:srgbClr val="FFC000"/>
                      </a:solidFill>
                      <a:prstDash val="solid"/>
                      <a:headEnd type="none" w="med" len="med"/>
                      <a:tailEnd type="none" w="med" len="med"/>
                    </a:lnB>
                    <a:lnTlToBr>
                      <a:noFill/>
                    </a:lnTlToBr>
                    <a:lnBlToTr>
                      <a:noFill/>
                    </a:lnBlToTr>
                    <a:noFill/>
                  </a:tcPr>
                </a:tc>
              </a:tr>
              <a:tr h="279400">
                <a:tc>
                  <a:txBody>
                    <a:bodyPr/>
                    <a:p>
                      <a:pPr indent="0" algn="ctr">
                        <a:buNone/>
                      </a:pPr>
                      <a:r>
                        <a:rPr lang="en-US" sz="1600" b="1">
                          <a:solidFill>
                            <a:srgbClr val="000000"/>
                          </a:solidFill>
                          <a:latin typeface="宋体" panose="02010600030101010101" pitchFamily="2" charset="-122"/>
                        </a:rPr>
                        <a:t>40</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9050" cap="flat" cmpd="sng">
                      <a:solidFill>
                        <a:srgbClr val="FFC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9050" cap="flat" cmpd="sng">
                      <a:solidFill>
                        <a:srgbClr val="FFC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FFC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FFC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FFC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FFC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FFC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FFC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FFC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FFC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FFC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FFC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FFC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9050" cap="flat" cmpd="sng">
                      <a:solidFill>
                        <a:srgbClr val="FFC000"/>
                      </a:solidFill>
                      <a:prstDash val="solid"/>
                      <a:headEnd type="none" w="med" len="med"/>
                      <a:tailEnd type="none" w="med" len="med"/>
                    </a:lnR>
                    <a:lnT w="19050" cap="flat" cmpd="sng">
                      <a:solidFill>
                        <a:srgbClr val="FFC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6700">
                <a:tc>
                  <a:txBody>
                    <a:bodyPr/>
                    <a:p>
                      <a:pPr indent="0" algn="ctr">
                        <a:buNone/>
                      </a:pPr>
                      <a:r>
                        <a:rPr lang="en-US" sz="1600" b="1">
                          <a:solidFill>
                            <a:srgbClr val="000000"/>
                          </a:solidFill>
                          <a:latin typeface="宋体" panose="02010600030101010101" pitchFamily="2" charset="-122"/>
                        </a:rPr>
                        <a:t>35</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9050" cap="flat" cmpd="sng">
                      <a:solidFill>
                        <a:srgbClr val="FFC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9050" cap="flat" cmpd="sng">
                      <a:solidFill>
                        <a:srgbClr val="FFC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9050" cap="flat" cmpd="sng">
                      <a:solidFill>
                        <a:srgbClr val="FFC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6700">
                <a:tc>
                  <a:txBody>
                    <a:bodyPr/>
                    <a:p>
                      <a:pPr indent="0" algn="ctr">
                        <a:buNone/>
                      </a:pPr>
                      <a:r>
                        <a:rPr lang="en-US" sz="1600" b="1">
                          <a:solidFill>
                            <a:srgbClr val="000000"/>
                          </a:solidFill>
                          <a:latin typeface="宋体" panose="02010600030101010101" pitchFamily="2" charset="-122"/>
                        </a:rPr>
                        <a:t>30</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9050" cap="flat" cmpd="sng">
                      <a:solidFill>
                        <a:srgbClr val="FFC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9050" cap="flat" cmpd="sng">
                      <a:solidFill>
                        <a:srgbClr val="FFC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FFC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FFC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FFC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FFC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FFC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FFC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FFC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FFC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FFC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FFC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FFC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9050" cap="flat" cmpd="sng">
                      <a:solidFill>
                        <a:srgbClr val="FFC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FFC000"/>
                      </a:solidFill>
                      <a:prstDash val="solid"/>
                      <a:headEnd type="none" w="med" len="med"/>
                      <a:tailEnd type="none" w="med" len="med"/>
                    </a:lnB>
                    <a:lnTlToBr>
                      <a:noFill/>
                    </a:lnTlToBr>
                    <a:lnBlToTr>
                      <a:noFill/>
                    </a:lnBlToTr>
                    <a:noFill/>
                  </a:tcPr>
                </a:tc>
              </a:tr>
              <a:tr h="266700">
                <a:tc>
                  <a:txBody>
                    <a:bodyPr/>
                    <a:p>
                      <a:pPr indent="0" algn="ctr">
                        <a:buNone/>
                      </a:pPr>
                      <a:r>
                        <a:rPr lang="en-US" sz="1600" b="1">
                          <a:solidFill>
                            <a:srgbClr val="000000"/>
                          </a:solidFill>
                          <a:latin typeface="宋体" panose="02010600030101010101" pitchFamily="2" charset="-122"/>
                        </a:rPr>
                        <a:t>25</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FFC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FFC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FFC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9050" cap="flat" cmpd="sng">
                      <a:solidFill>
                        <a:srgbClr val="588E31"/>
                      </a:solidFill>
                      <a:prstDash val="solid"/>
                      <a:headEnd type="none" w="med" len="med"/>
                      <a:tailEnd type="none" w="med" len="med"/>
                    </a:lnR>
                    <a:lnT w="19050" cap="flat" cmpd="sng">
                      <a:solidFill>
                        <a:srgbClr val="FFC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9050" cap="flat" cmpd="sng">
                      <a:solidFill>
                        <a:srgbClr val="588E31"/>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FFC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FFC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FFC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FFC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FFC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FFC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FFC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9050" cap="flat" cmpd="sng">
                      <a:solidFill>
                        <a:srgbClr val="588E31"/>
                      </a:solidFill>
                      <a:prstDash val="solid"/>
                      <a:headEnd type="none" w="med" len="med"/>
                      <a:tailEnd type="none" w="med" len="med"/>
                    </a:lnR>
                    <a:lnT w="19050" cap="flat" cmpd="sng">
                      <a:solidFill>
                        <a:srgbClr val="FFC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6700">
                <a:tc>
                  <a:txBody>
                    <a:bodyPr/>
                    <a:p>
                      <a:pPr indent="0" algn="ctr">
                        <a:buNone/>
                      </a:pPr>
                      <a:r>
                        <a:rPr lang="en-US" sz="1600" b="1">
                          <a:solidFill>
                            <a:srgbClr val="000000"/>
                          </a:solidFill>
                          <a:latin typeface="宋体" panose="02010600030101010101" pitchFamily="2" charset="-122"/>
                        </a:rPr>
                        <a:t>20</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9050" cap="flat" cmpd="sng">
                      <a:solidFill>
                        <a:srgbClr val="588E31"/>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9050" cap="flat" cmpd="sng">
                      <a:solidFill>
                        <a:srgbClr val="588E31"/>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9050" cap="flat" cmpd="sng">
                      <a:solidFill>
                        <a:srgbClr val="588E31"/>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6700">
                <a:tc>
                  <a:txBody>
                    <a:bodyPr/>
                    <a:p>
                      <a:pPr indent="0" algn="ctr">
                        <a:buNone/>
                      </a:pPr>
                      <a:r>
                        <a:rPr lang="en-US" sz="1600" b="1">
                          <a:solidFill>
                            <a:srgbClr val="000000"/>
                          </a:solidFill>
                          <a:latin typeface="宋体" panose="02010600030101010101" pitchFamily="2" charset="-122"/>
                        </a:rPr>
                        <a:t>15</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9050" cap="flat" cmpd="sng">
                      <a:solidFill>
                        <a:srgbClr val="588E31"/>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9050" cap="flat" cmpd="sng">
                      <a:solidFill>
                        <a:srgbClr val="588E31"/>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588E31"/>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588E31"/>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588E31"/>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588E31"/>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588E31"/>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588E31"/>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588E31"/>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9050" cap="flat" cmpd="sng">
                      <a:solidFill>
                        <a:srgbClr val="588E31"/>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588E31"/>
                      </a:solidFill>
                      <a:prstDash val="solid"/>
                      <a:headEnd type="none" w="med" len="med"/>
                      <a:tailEnd type="none" w="med" len="med"/>
                    </a:lnB>
                    <a:lnTlToBr>
                      <a:noFill/>
                    </a:lnTlToBr>
                    <a:lnBlToTr>
                      <a:noFill/>
                    </a:lnBlToTr>
                    <a:noFill/>
                  </a:tcPr>
                </a:tc>
              </a:tr>
              <a:tr h="266700">
                <a:tc>
                  <a:txBody>
                    <a:bodyPr/>
                    <a:p>
                      <a:pPr indent="0" algn="ctr">
                        <a:buNone/>
                      </a:pPr>
                      <a:r>
                        <a:rPr lang="en-US" sz="1600" b="1">
                          <a:solidFill>
                            <a:srgbClr val="000000"/>
                          </a:solidFill>
                          <a:latin typeface="宋体" panose="02010600030101010101" pitchFamily="2" charset="-122"/>
                        </a:rPr>
                        <a:t>10</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588E3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588E3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588E3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588E3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588E3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588E3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588E3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宋体" panose="02010600030101010101" pitchFamily="2" charset="-122"/>
                        </a:rPr>
                        <a:t>×</a:t>
                      </a:r>
                      <a:endParaRPr lang="en-US" altLang="en-US" sz="1600" b="1">
                        <a:solidFill>
                          <a:srgbClr val="000000"/>
                        </a:solidFill>
                        <a:latin typeface="宋体" panose="02010600030101010101" pitchFamily="2" charset="-122"/>
                      </a:endParaRPr>
                    </a:p>
                  </a:txBody>
                  <a:tcPr marL="12700" marR="12700" marT="12700" vert="horz" anchor="t" anchorCtr="0">
                    <a:lnL w="12700" cap="flat" cmpd="sng">
                      <a:solidFill>
                        <a:srgbClr val="080000"/>
                      </a:solidFill>
                      <a:prstDash val="solid"/>
                      <a:headEnd type="none" w="med" len="med"/>
                      <a:tailEnd type="none" w="med" len="med"/>
                    </a:lnL>
                    <a:lnR w="12700" cap="flat" cmpd="sng">
                      <a:solidFill>
                        <a:srgbClr val="000000"/>
                      </a:solidFill>
                      <a:prstDash val="solid"/>
                      <a:headEnd type="none" w="med" len="med"/>
                      <a:tailEnd type="none" w="med" len="med"/>
                    </a:lnR>
                    <a:lnT w="19050" cap="flat" cmpd="sng">
                      <a:solidFill>
                        <a:srgbClr val="588E3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74065" y="-2540"/>
            <a:ext cx="12753191" cy="6858000"/>
            <a:chOff x="-274065" y="0"/>
            <a:chExt cx="12753191" cy="685800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3434" cy="6858000"/>
            </a:xfrm>
            <a:prstGeom prst="rect">
              <a:avLst/>
            </a:prstGeom>
          </p:spPr>
        </p:pic>
        <p:pic>
          <p:nvPicPr>
            <p:cNvPr id="9" name="图片 8" descr="SIJ350 喷涂测试报告&#10;——激光共聚焦实验&#10;"/>
            <p:cNvPicPr>
              <a:picLocks noChangeAspect="1"/>
            </p:cNvPicPr>
            <p:nvPr/>
          </p:nvPicPr>
          <p:blipFill rotWithShape="1">
            <a:blip r:embed="rId2" cstate="print">
              <a:extLst>
                <a:ext uri="{28A0092B-C50C-407E-A947-70E740481C1C}">
                  <a14:useLocalDpi xmlns:a14="http://schemas.microsoft.com/office/drawing/2010/main" val="0"/>
                </a:ext>
              </a:extLst>
            </a:blip>
            <a:srcRect t="17813" b="29592"/>
            <a:stretch>
              <a:fillRect/>
            </a:stretch>
          </p:blipFill>
          <p:spPr>
            <a:xfrm>
              <a:off x="-274065" y="1090353"/>
              <a:ext cx="12753191" cy="3353848"/>
            </a:xfrm>
            <a:prstGeom prst="rect">
              <a:avLst/>
            </a:prstGeom>
          </p:spPr>
        </p:pic>
      </p:grpSp>
      <p:sp>
        <p:nvSpPr>
          <p:cNvPr id="5" name="文本框 4"/>
          <p:cNvSpPr txBox="1"/>
          <p:nvPr/>
        </p:nvSpPr>
        <p:spPr>
          <a:xfrm>
            <a:off x="963295" y="2589530"/>
            <a:ext cx="10509250" cy="1018540"/>
          </a:xfrm>
          <a:prstGeom prst="rect">
            <a:avLst/>
          </a:prstGeom>
          <a:noFill/>
        </p:spPr>
        <p:txBody>
          <a:bodyPr wrap="none" rtlCol="0">
            <a:noAutofit/>
          </a:bodyPr>
          <a:lstStyle/>
          <a:p>
            <a:pPr algn="ctr"/>
            <a:r>
              <a:rPr lang="en-US" altLang="zh-CN" sz="4800" dirty="0">
                <a:solidFill>
                  <a:srgbClr val="EEC88F"/>
                </a:solidFill>
                <a:latin typeface="黑体" panose="02010609060101010101" pitchFamily="49" charset="-122"/>
                <a:ea typeface="黑体" panose="02010609060101010101" pitchFamily="49" charset="-122"/>
              </a:rPr>
              <a:t> </a:t>
            </a:r>
            <a:r>
              <a:rPr lang="en-US" altLang="zh-CN" sz="5400" dirty="0">
                <a:solidFill>
                  <a:srgbClr val="EEC88F"/>
                </a:solidFill>
                <a:latin typeface="黑体" panose="02010609060101010101" pitchFamily="49" charset="-122"/>
                <a:ea typeface="黑体" panose="02010609060101010101" pitchFamily="49" charset="-122"/>
              </a:rPr>
              <a:t>part3 </a:t>
            </a:r>
            <a:r>
              <a:rPr lang="en-US" altLang="zh-CN" sz="5400" dirty="0">
                <a:solidFill>
                  <a:srgbClr val="EEC88F"/>
                </a:solidFill>
                <a:latin typeface="黑体" panose="02010609060101010101" pitchFamily="49" charset="-122"/>
                <a:ea typeface="黑体" panose="02010609060101010101" pitchFamily="49" charset="-122"/>
                <a:sym typeface="+mn-ea"/>
              </a:rPr>
              <a:t>方向提取算法设计（时频域）</a:t>
            </a:r>
            <a:endParaRPr lang="en-US" altLang="zh-CN" sz="5400" dirty="0">
              <a:solidFill>
                <a:srgbClr val="EEC88F"/>
              </a:solidFill>
              <a:latin typeface="黑体" panose="02010609060101010101" pitchFamily="49" charset="-122"/>
              <a:ea typeface="黑体" panose="02010609060101010101" pitchFamily="49" charset="-122"/>
              <a:sym typeface="+mn-ea"/>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6710" y="-225923"/>
            <a:ext cx="2234909" cy="2234909"/>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36" y="5364553"/>
            <a:ext cx="12330986" cy="1493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7201" y="211638"/>
            <a:ext cx="2377504" cy="585380"/>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22767" b="20606"/>
          <a:stretch>
            <a:fillRect/>
          </a:stretch>
        </p:blipFill>
        <p:spPr>
          <a:xfrm>
            <a:off x="10123043" y="147638"/>
            <a:ext cx="1589532" cy="900112"/>
          </a:xfrm>
          <a:prstGeom prst="rect">
            <a:avLst/>
          </a:prstGeom>
        </p:spPr>
      </p:pic>
      <p:pic>
        <p:nvPicPr>
          <p:cNvPr id="10" name="图片 9"/>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t="41264" r="61591" b="29592"/>
          <a:stretch>
            <a:fillRect/>
          </a:stretch>
        </p:blipFill>
        <p:spPr>
          <a:xfrm>
            <a:off x="-120213" y="4627809"/>
            <a:ext cx="4898315" cy="1858484"/>
          </a:xfrm>
          <a:prstGeom prst="rect">
            <a:avLst/>
          </a:prstGeom>
        </p:spPr>
      </p:pic>
      <p:pic>
        <p:nvPicPr>
          <p:cNvPr id="2" name="图片 1"/>
          <p:cNvPicPr>
            <a:picLocks noChangeAspect="1"/>
          </p:cNvPicPr>
          <p:nvPr>
            <p:custDataLst>
              <p:tags r:id="rId5"/>
            </p:custDataLst>
          </p:nvPr>
        </p:nvPicPr>
        <p:blipFill>
          <a:blip r:embed="rId6"/>
          <a:stretch>
            <a:fillRect/>
          </a:stretch>
        </p:blipFill>
        <p:spPr>
          <a:xfrm>
            <a:off x="240030" y="901700"/>
            <a:ext cx="5617845" cy="4171950"/>
          </a:xfrm>
          <a:prstGeom prst="rect">
            <a:avLst/>
          </a:prstGeom>
        </p:spPr>
      </p:pic>
      <p:pic>
        <p:nvPicPr>
          <p:cNvPr id="3" name="图片 2"/>
          <p:cNvPicPr>
            <a:picLocks noChangeAspect="1"/>
          </p:cNvPicPr>
          <p:nvPr>
            <p:custDataLst>
              <p:tags r:id="rId7"/>
            </p:custDataLst>
          </p:nvPr>
        </p:nvPicPr>
        <p:blipFill>
          <a:blip r:embed="rId8"/>
          <a:stretch>
            <a:fillRect/>
          </a:stretch>
        </p:blipFill>
        <p:spPr>
          <a:xfrm>
            <a:off x="240030" y="5224145"/>
            <a:ext cx="6229350" cy="608330"/>
          </a:xfrm>
          <a:prstGeom prst="rect">
            <a:avLst/>
          </a:prstGeom>
        </p:spPr>
      </p:pic>
      <p:pic>
        <p:nvPicPr>
          <p:cNvPr id="4" name="图片 3" descr="14"/>
          <p:cNvPicPr>
            <a:picLocks noChangeAspect="1"/>
          </p:cNvPicPr>
          <p:nvPr/>
        </p:nvPicPr>
        <p:blipFill>
          <a:blip r:embed="rId9"/>
          <a:stretch>
            <a:fillRect/>
          </a:stretch>
        </p:blipFill>
        <p:spPr>
          <a:xfrm>
            <a:off x="4633595" y="438785"/>
            <a:ext cx="7324725" cy="3076575"/>
          </a:xfrm>
          <a:prstGeom prst="rect">
            <a:avLst/>
          </a:prstGeom>
        </p:spPr>
      </p:pic>
      <p:pic>
        <p:nvPicPr>
          <p:cNvPr id="7" name="图片 6"/>
          <p:cNvPicPr>
            <a:picLocks noChangeAspect="1"/>
          </p:cNvPicPr>
          <p:nvPr>
            <p:custDataLst>
              <p:tags r:id="rId10"/>
            </p:custDataLst>
          </p:nvPr>
        </p:nvPicPr>
        <p:blipFill>
          <a:blip r:embed="rId11"/>
          <a:srcRect l="-190" t="-7158" r="190" b="7158"/>
          <a:stretch>
            <a:fillRect/>
          </a:stretch>
        </p:blipFill>
        <p:spPr>
          <a:xfrm>
            <a:off x="5290820" y="4091305"/>
            <a:ext cx="6202680" cy="657225"/>
          </a:xfrm>
          <a:prstGeom prst="rect">
            <a:avLst/>
          </a:prstGeom>
        </p:spPr>
      </p:pic>
      <p:sp>
        <p:nvSpPr>
          <p:cNvPr id="9" name="文本框 8"/>
          <p:cNvSpPr txBox="1"/>
          <p:nvPr/>
        </p:nvSpPr>
        <p:spPr>
          <a:xfrm>
            <a:off x="5961380" y="211455"/>
            <a:ext cx="2055495" cy="591185"/>
          </a:xfrm>
          <a:prstGeom prst="rect">
            <a:avLst/>
          </a:prstGeom>
          <a:noFill/>
        </p:spPr>
        <p:txBody>
          <a:bodyPr wrap="square" rtlCol="0">
            <a:spAutoFit/>
          </a:bodyPr>
          <a:p>
            <a:pPr algn="just">
              <a:lnSpc>
                <a:spcPct val="130000"/>
              </a:lnSpc>
            </a:pPr>
            <a:r>
              <a:rPr lang="en-US" altLang="zh-CN" sz="2500" dirty="0">
                <a:latin typeface="Times New Roman" panose="02020603050405020304" pitchFamily="18" charset="0"/>
                <a:ea typeface="楷体" panose="02010609060101010101" pitchFamily="49" charset="-122"/>
              </a:rPr>
              <a:t>C=0.5</a:t>
            </a:r>
            <a:endParaRPr lang="en-US" altLang="zh-CN" sz="2500" dirty="0">
              <a:latin typeface="Times New Roman" panose="02020603050405020304" pitchFamily="18" charset="0"/>
              <a:ea typeface="楷体" panose="02010609060101010101" pitchFamily="49" charset="-122"/>
            </a:endParaRPr>
          </a:p>
        </p:txBody>
      </p:sp>
      <p:sp>
        <p:nvSpPr>
          <p:cNvPr id="13" name="文本框 12"/>
          <p:cNvSpPr txBox="1"/>
          <p:nvPr>
            <p:custDataLst>
              <p:tags r:id="rId12"/>
            </p:custDataLst>
          </p:nvPr>
        </p:nvSpPr>
        <p:spPr>
          <a:xfrm>
            <a:off x="9538970" y="205740"/>
            <a:ext cx="2055495" cy="591185"/>
          </a:xfrm>
          <a:prstGeom prst="rect">
            <a:avLst/>
          </a:prstGeom>
          <a:noFill/>
        </p:spPr>
        <p:txBody>
          <a:bodyPr wrap="square" rtlCol="0">
            <a:spAutoFit/>
          </a:bodyPr>
          <a:p>
            <a:pPr algn="just">
              <a:lnSpc>
                <a:spcPct val="130000"/>
              </a:lnSpc>
            </a:pPr>
            <a:r>
              <a:rPr lang="en-US" altLang="zh-CN" sz="2500" dirty="0">
                <a:latin typeface="Times New Roman" panose="02020603050405020304" pitchFamily="18" charset="0"/>
                <a:ea typeface="楷体" panose="02010609060101010101" pitchFamily="49" charset="-122"/>
              </a:rPr>
              <a:t>C=2</a:t>
            </a:r>
            <a:endParaRPr lang="en-US" altLang="zh-CN" sz="2500" dirty="0">
              <a:latin typeface="Times New Roman" panose="02020603050405020304" pitchFamily="18" charset="0"/>
              <a:ea typeface="楷体" panose="02010609060101010101"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7201" y="211638"/>
            <a:ext cx="2377504" cy="585380"/>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22767" b="20606"/>
          <a:stretch>
            <a:fillRect/>
          </a:stretch>
        </p:blipFill>
        <p:spPr>
          <a:xfrm>
            <a:off x="10123043" y="147638"/>
            <a:ext cx="1589532" cy="900112"/>
          </a:xfrm>
          <a:prstGeom prst="rect">
            <a:avLst/>
          </a:prstGeom>
        </p:spPr>
      </p:pic>
      <p:pic>
        <p:nvPicPr>
          <p:cNvPr id="10" name="图片 9"/>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t="41264" r="61591" b="29592"/>
          <a:stretch>
            <a:fillRect/>
          </a:stretch>
        </p:blipFill>
        <p:spPr>
          <a:xfrm>
            <a:off x="-120213" y="4627809"/>
            <a:ext cx="4898315" cy="1858484"/>
          </a:xfrm>
          <a:prstGeom prst="rect">
            <a:avLst/>
          </a:prstGeom>
        </p:spPr>
      </p:pic>
      <p:pic>
        <p:nvPicPr>
          <p:cNvPr id="2" name="图片 1" descr="15"/>
          <p:cNvPicPr>
            <a:picLocks noChangeAspect="1"/>
          </p:cNvPicPr>
          <p:nvPr/>
        </p:nvPicPr>
        <p:blipFill>
          <a:blip r:embed="rId5"/>
          <a:stretch>
            <a:fillRect/>
          </a:stretch>
        </p:blipFill>
        <p:spPr>
          <a:xfrm>
            <a:off x="5559425" y="1114425"/>
            <a:ext cx="6278245" cy="4755515"/>
          </a:xfrm>
          <a:prstGeom prst="rect">
            <a:avLst/>
          </a:prstGeom>
        </p:spPr>
      </p:pic>
      <p:sp>
        <p:nvSpPr>
          <p:cNvPr id="3" name="文本框 2"/>
          <p:cNvSpPr txBox="1"/>
          <p:nvPr/>
        </p:nvSpPr>
        <p:spPr>
          <a:xfrm>
            <a:off x="169545" y="3116580"/>
            <a:ext cx="5296535" cy="2349500"/>
          </a:xfrm>
          <a:prstGeom prst="rect">
            <a:avLst/>
          </a:prstGeom>
          <a:noFill/>
        </p:spPr>
        <p:txBody>
          <a:bodyPr wrap="square" rtlCol="0" anchor="t">
            <a:noAutofit/>
          </a:bodyPr>
          <a:p>
            <a:pPr algn="just">
              <a:lnSpc>
                <a:spcPct val="130000"/>
              </a:lnSpc>
            </a:pPr>
            <a:r>
              <a:rPr lang="zh-CN" altLang="en-US" sz="1600" dirty="0">
                <a:latin typeface="黑体" panose="02010609060101010101" pitchFamily="49" charset="-122"/>
                <a:ea typeface="黑体" panose="02010609060101010101" pitchFamily="49" charset="-122"/>
                <a:cs typeface="Times New Roman" panose="02020603050405020304" pitchFamily="18" charset="0"/>
              </a:rPr>
              <a:t>式中的奇次谐波含有</a:t>
            </a:r>
            <a:r>
              <a:rPr lang="en-US" altLang="zh-CN" sz="1600" dirty="0">
                <a:latin typeface="黑体" panose="02010609060101010101" pitchFamily="49" charset="-122"/>
                <a:ea typeface="黑体" panose="02010609060101010101" pitchFamily="49" charset="-122"/>
                <a:cs typeface="Times New Roman" panose="02020603050405020304" pitchFamily="18" charset="0"/>
              </a:rPr>
              <a:t>sin()</a:t>
            </a:r>
            <a:r>
              <a:rPr lang="zh-CN" altLang="en-US" sz="1600" dirty="0">
                <a:latin typeface="黑体" panose="02010609060101010101" pitchFamily="49" charset="-122"/>
                <a:ea typeface="黑体" panose="02010609060101010101" pitchFamily="49" charset="-122"/>
                <a:cs typeface="Times New Roman" panose="02020603050405020304" pitchFamily="18" charset="0"/>
              </a:rPr>
              <a:t>项，随着</a:t>
            </a:r>
            <a:r>
              <a:rPr lang="en-US" altLang="zh-CN" sz="1600" dirty="0">
                <a:latin typeface="黑体" panose="02010609060101010101" pitchFamily="49" charset="-122"/>
                <a:ea typeface="黑体" panose="02010609060101010101" pitchFamily="49" charset="-122"/>
                <a:cs typeface="Times New Roman" panose="02020603050405020304" pitchFamily="18" charset="0"/>
              </a:rPr>
              <a:t>C</a:t>
            </a:r>
            <a:r>
              <a:rPr lang="zh-CN" altLang="en-US" sz="1600" dirty="0">
                <a:latin typeface="黑体" panose="02010609060101010101" pitchFamily="49" charset="-122"/>
                <a:ea typeface="黑体" panose="02010609060101010101" pitchFamily="49" charset="-122"/>
                <a:cs typeface="Times New Roman" panose="02020603050405020304" pitchFamily="18" charset="0"/>
              </a:rPr>
              <a:t>值的增大，由于迟滞效应，随着</a:t>
            </a:r>
            <a:r>
              <a:rPr lang="en-US" altLang="zh-CN" sz="1600" dirty="0">
                <a:latin typeface="黑体" panose="02010609060101010101" pitchFamily="49" charset="-122"/>
                <a:ea typeface="黑体" panose="02010609060101010101" pitchFamily="49" charset="-122"/>
                <a:cs typeface="Times New Roman" panose="02020603050405020304" pitchFamily="18" charset="0"/>
              </a:rPr>
              <a:t>C</a:t>
            </a:r>
            <a:r>
              <a:rPr lang="zh-CN" altLang="en-US" sz="1600" dirty="0">
                <a:latin typeface="黑体" panose="02010609060101010101" pitchFamily="49" charset="-122"/>
                <a:ea typeface="黑体" panose="02010609060101010101" pitchFamily="49" charset="-122"/>
                <a:cs typeface="Times New Roman" panose="02020603050405020304" pitchFamily="18" charset="0"/>
              </a:rPr>
              <a:t>值的增大，引入了较大的直流成分，导致信号整体向下偏移，对</a:t>
            </a:r>
            <a:r>
              <a:rPr lang="en-US" altLang="zh-CN" sz="1600" dirty="0">
                <a:latin typeface="黑体" panose="02010609060101010101" pitchFamily="49" charset="-122"/>
                <a:ea typeface="黑体" panose="02010609060101010101" pitchFamily="49" charset="-122"/>
                <a:cs typeface="Times New Roman" panose="02020603050405020304" pitchFamily="18" charset="0"/>
              </a:rPr>
              <a:t>sin()</a:t>
            </a:r>
            <a:r>
              <a:rPr lang="zh-CN" altLang="en-US" sz="1600" dirty="0">
                <a:latin typeface="黑体" panose="02010609060101010101" pitchFamily="49" charset="-122"/>
                <a:ea typeface="黑体" panose="02010609060101010101" pitchFamily="49" charset="-122"/>
                <a:cs typeface="Times New Roman" panose="02020603050405020304" pitchFamily="18" charset="0"/>
              </a:rPr>
              <a:t>项进行时频分析结果如右图</a:t>
            </a:r>
            <a:r>
              <a:rPr lang="zh-CN" altLang="en-US" sz="1600" dirty="0">
                <a:latin typeface="黑体" panose="02010609060101010101" pitchFamily="49" charset="-122"/>
                <a:ea typeface="黑体" panose="02010609060101010101" pitchFamily="49" charset="-122"/>
                <a:cs typeface="Times New Roman" panose="02020603050405020304" pitchFamily="18" charset="0"/>
              </a:rPr>
              <a:t>所示：</a:t>
            </a:r>
            <a:endParaRPr lang="zh-CN" altLang="en-US" sz="1600" dirty="0">
              <a:latin typeface="黑体" panose="02010609060101010101" pitchFamily="49" charset="-122"/>
              <a:ea typeface="黑体" panose="02010609060101010101" pitchFamily="49" charset="-122"/>
              <a:cs typeface="Times New Roman" panose="02020603050405020304" pitchFamily="18" charset="0"/>
            </a:endParaRPr>
          </a:p>
          <a:p>
            <a:pPr algn="just">
              <a:lnSpc>
                <a:spcPct val="130000"/>
              </a:lnSpc>
            </a:pPr>
            <a:endParaRPr lang="zh-CN" altLang="en-US" sz="1600" dirty="0">
              <a:latin typeface="黑体" panose="02010609060101010101" pitchFamily="49" charset="-122"/>
              <a:ea typeface="黑体" panose="02010609060101010101" pitchFamily="49" charset="-122"/>
              <a:cs typeface="Times New Roman" panose="02020603050405020304" pitchFamily="18" charset="0"/>
            </a:endParaRPr>
          </a:p>
          <a:p>
            <a:pPr algn="just">
              <a:lnSpc>
                <a:spcPct val="130000"/>
              </a:lnSpc>
            </a:pPr>
            <a:r>
              <a:rPr lang="zh-CN" altLang="en-US" sz="1600" dirty="0">
                <a:latin typeface="黑体" panose="02010609060101010101" pitchFamily="49" charset="-122"/>
                <a:ea typeface="黑体" panose="02010609060101010101" pitchFamily="49" charset="-122"/>
                <a:cs typeface="Times New Roman" panose="02020603050405020304" pitchFamily="18" charset="0"/>
              </a:rPr>
              <a:t>这在频域上表现也十分明显，表明可以在频域上</a:t>
            </a:r>
            <a:r>
              <a:rPr lang="zh-CN" altLang="en-US" sz="1600" dirty="0">
                <a:latin typeface="黑体" panose="02010609060101010101" pitchFamily="49" charset="-122"/>
                <a:ea typeface="黑体" panose="02010609060101010101" pitchFamily="49" charset="-122"/>
                <a:cs typeface="Times New Roman" panose="02020603050405020304" pitchFamily="18" charset="0"/>
              </a:rPr>
              <a:t>去除这部分直流</a:t>
            </a:r>
            <a:r>
              <a:rPr lang="zh-CN" altLang="en-US" sz="1600" dirty="0">
                <a:latin typeface="黑体" panose="02010609060101010101" pitchFamily="49" charset="-122"/>
                <a:ea typeface="黑体" panose="02010609060101010101" pitchFamily="49" charset="-122"/>
                <a:cs typeface="Times New Roman" panose="02020603050405020304" pitchFamily="18" charset="0"/>
              </a:rPr>
              <a:t>量</a:t>
            </a:r>
            <a:endParaRPr lang="zh-CN" altLang="en-US" sz="1600" dirty="0">
              <a:latin typeface="黑体" panose="02010609060101010101" pitchFamily="49" charset="-122"/>
              <a:ea typeface="黑体" panose="02010609060101010101" pitchFamily="49" charset="-122"/>
              <a:cs typeface="Times New Roman" panose="02020603050405020304" pitchFamily="18" charset="0"/>
            </a:endParaRPr>
          </a:p>
          <a:p>
            <a:pPr algn="just">
              <a:lnSpc>
                <a:spcPct val="130000"/>
              </a:lnSpc>
            </a:pPr>
            <a:endParaRPr lang="zh-CN" altLang="en-US" sz="1400" dirty="0">
              <a:latin typeface="Times New Roman" panose="02020603050405020304" pitchFamily="18" charset="0"/>
              <a:ea typeface="楷体" panose="02010609060101010101" pitchFamily="49" charset="-122"/>
            </a:endParaRPr>
          </a:p>
        </p:txBody>
      </p:sp>
      <p:pic>
        <p:nvPicPr>
          <p:cNvPr id="11" name="图片 10"/>
          <p:cNvPicPr>
            <a:picLocks noChangeAspect="1"/>
          </p:cNvPicPr>
          <p:nvPr>
            <p:custDataLst>
              <p:tags r:id="rId6"/>
            </p:custDataLst>
          </p:nvPr>
        </p:nvPicPr>
        <p:blipFill>
          <a:blip r:embed="rId7"/>
          <a:stretch>
            <a:fillRect/>
          </a:stretch>
        </p:blipFill>
        <p:spPr>
          <a:xfrm>
            <a:off x="76200" y="1527810"/>
            <a:ext cx="5389880" cy="1458595"/>
          </a:xfrm>
          <a:prstGeom prst="rect">
            <a:avLst/>
          </a:prstGeom>
        </p:spPr>
      </p:pic>
      <p:sp>
        <p:nvSpPr>
          <p:cNvPr id="16" name="文本框 15"/>
          <p:cNvSpPr txBox="1"/>
          <p:nvPr>
            <p:custDataLst>
              <p:tags r:id="rId8"/>
            </p:custDataLst>
          </p:nvPr>
        </p:nvSpPr>
        <p:spPr>
          <a:xfrm>
            <a:off x="6539865" y="649605"/>
            <a:ext cx="2055495" cy="591185"/>
          </a:xfrm>
          <a:prstGeom prst="rect">
            <a:avLst/>
          </a:prstGeom>
          <a:noFill/>
        </p:spPr>
        <p:txBody>
          <a:bodyPr wrap="square" rtlCol="0">
            <a:spAutoFit/>
          </a:bodyPr>
          <a:p>
            <a:pPr algn="just">
              <a:lnSpc>
                <a:spcPct val="130000"/>
              </a:lnSpc>
            </a:pPr>
            <a:r>
              <a:rPr lang="en-US" altLang="zh-CN" sz="2500" dirty="0">
                <a:latin typeface="Times New Roman" panose="02020603050405020304" pitchFamily="18" charset="0"/>
                <a:ea typeface="楷体" panose="02010609060101010101" pitchFamily="49" charset="-122"/>
              </a:rPr>
              <a:t>C=0.5</a:t>
            </a:r>
            <a:endParaRPr lang="en-US" altLang="zh-CN" sz="2500" dirty="0">
              <a:latin typeface="Times New Roman" panose="02020603050405020304" pitchFamily="18" charset="0"/>
              <a:ea typeface="楷体" panose="02010609060101010101" pitchFamily="49" charset="-122"/>
            </a:endParaRPr>
          </a:p>
        </p:txBody>
      </p:sp>
      <p:sp>
        <p:nvSpPr>
          <p:cNvPr id="17" name="文本框 16"/>
          <p:cNvSpPr txBox="1"/>
          <p:nvPr>
            <p:custDataLst>
              <p:tags r:id="rId9"/>
            </p:custDataLst>
          </p:nvPr>
        </p:nvSpPr>
        <p:spPr>
          <a:xfrm>
            <a:off x="9561830" y="649605"/>
            <a:ext cx="2055495" cy="591185"/>
          </a:xfrm>
          <a:prstGeom prst="rect">
            <a:avLst/>
          </a:prstGeom>
          <a:noFill/>
        </p:spPr>
        <p:txBody>
          <a:bodyPr wrap="square" rtlCol="0">
            <a:spAutoFit/>
          </a:bodyPr>
          <a:p>
            <a:pPr algn="just">
              <a:lnSpc>
                <a:spcPct val="130000"/>
              </a:lnSpc>
            </a:pPr>
            <a:r>
              <a:rPr lang="en-US" altLang="zh-CN" sz="2500" dirty="0">
                <a:latin typeface="Times New Roman" panose="02020603050405020304" pitchFamily="18" charset="0"/>
                <a:ea typeface="楷体" panose="02010609060101010101" pitchFamily="49" charset="-122"/>
              </a:rPr>
              <a:t>C=2.5</a:t>
            </a:r>
            <a:endParaRPr lang="en-US" altLang="zh-CN" sz="2500" dirty="0">
              <a:latin typeface="Times New Roman" panose="02020603050405020304" pitchFamily="18" charset="0"/>
              <a:ea typeface="楷体" panose="02010609060101010101"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7201" y="211638"/>
            <a:ext cx="2377504" cy="585380"/>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22767" b="20606"/>
          <a:stretch>
            <a:fillRect/>
          </a:stretch>
        </p:blipFill>
        <p:spPr>
          <a:xfrm>
            <a:off x="10123043" y="147638"/>
            <a:ext cx="1589532" cy="900112"/>
          </a:xfrm>
          <a:prstGeom prst="rect">
            <a:avLst/>
          </a:prstGeom>
        </p:spPr>
      </p:pic>
      <p:pic>
        <p:nvPicPr>
          <p:cNvPr id="10" name="图片 9"/>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t="41264" r="61591" b="29592"/>
          <a:stretch>
            <a:fillRect/>
          </a:stretch>
        </p:blipFill>
        <p:spPr>
          <a:xfrm>
            <a:off x="-120213" y="4627809"/>
            <a:ext cx="4898315" cy="1858484"/>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320675" y="1458595"/>
            <a:ext cx="4933950" cy="567690"/>
          </a:xfrm>
          <a:prstGeom prst="rect">
            <a:avLst/>
          </a:prstGeom>
        </p:spPr>
      </p:pic>
      <p:pic>
        <p:nvPicPr>
          <p:cNvPr id="7" name="图片 6"/>
          <p:cNvPicPr>
            <a:picLocks noChangeAspect="1"/>
          </p:cNvPicPr>
          <p:nvPr>
            <p:custDataLst>
              <p:tags r:id="rId7"/>
            </p:custDataLst>
          </p:nvPr>
        </p:nvPicPr>
        <p:blipFill>
          <a:blip r:embed="rId8"/>
          <a:stretch>
            <a:fillRect/>
          </a:stretch>
        </p:blipFill>
        <p:spPr>
          <a:xfrm>
            <a:off x="320675" y="2371725"/>
            <a:ext cx="4791075" cy="1510665"/>
          </a:xfrm>
          <a:prstGeom prst="rect">
            <a:avLst/>
          </a:prstGeom>
        </p:spPr>
      </p:pic>
      <p:sp>
        <p:nvSpPr>
          <p:cNvPr id="12" name="文本框 11"/>
          <p:cNvSpPr txBox="1"/>
          <p:nvPr/>
        </p:nvSpPr>
        <p:spPr>
          <a:xfrm>
            <a:off x="320675" y="1047750"/>
            <a:ext cx="6096000" cy="410845"/>
          </a:xfrm>
          <a:prstGeom prst="rect">
            <a:avLst/>
          </a:prstGeom>
          <a:noFill/>
        </p:spPr>
        <p:txBody>
          <a:bodyPr wrap="square" rtlCol="0" anchor="t">
            <a:spAutoFit/>
          </a:bodyPr>
          <a:p>
            <a:pPr algn="just">
              <a:lnSpc>
                <a:spcPct val="130000"/>
              </a:lnSpc>
            </a:pPr>
            <a:r>
              <a:rPr lang="zh-CN" altLang="en-US" sz="1600" dirty="0">
                <a:latin typeface="黑体" panose="02010609060101010101" pitchFamily="49" charset="-122"/>
                <a:ea typeface="黑体" panose="02010609060101010101" pitchFamily="49" charset="-122"/>
                <a:cs typeface="Times New Roman" panose="02020603050405020304" pitchFamily="18" charset="0"/>
                <a:sym typeface="+mn-ea"/>
              </a:rPr>
              <a:t>接下来对信号的谐波分量进行成分解析，以偶次谐波分量</a:t>
            </a:r>
            <a:r>
              <a:rPr lang="zh-CN" altLang="en-US" sz="1600" dirty="0">
                <a:latin typeface="黑体" panose="02010609060101010101" pitchFamily="49" charset="-122"/>
                <a:ea typeface="黑体" panose="02010609060101010101" pitchFamily="49" charset="-122"/>
                <a:cs typeface="Times New Roman" panose="02020603050405020304" pitchFamily="18" charset="0"/>
                <a:sym typeface="+mn-ea"/>
              </a:rPr>
              <a:t>为例：</a:t>
            </a:r>
            <a:endParaRPr lang="zh-CN" altLang="en-US" sz="1600" dirty="0">
              <a:latin typeface="黑体" panose="02010609060101010101" pitchFamily="49" charset="-122"/>
              <a:ea typeface="黑体" panose="02010609060101010101" pitchFamily="49" charset="-122"/>
              <a:cs typeface="Times New Roman" panose="02020603050405020304" pitchFamily="18" charset="0"/>
              <a:sym typeface="+mn-ea"/>
            </a:endParaRPr>
          </a:p>
        </p:txBody>
      </p:sp>
      <p:sp>
        <p:nvSpPr>
          <p:cNvPr id="8" name="文本框 7"/>
          <p:cNvSpPr txBox="1"/>
          <p:nvPr/>
        </p:nvSpPr>
        <p:spPr>
          <a:xfrm>
            <a:off x="320675" y="1903730"/>
            <a:ext cx="6096000" cy="410845"/>
          </a:xfrm>
          <a:prstGeom prst="rect">
            <a:avLst/>
          </a:prstGeom>
          <a:noFill/>
        </p:spPr>
        <p:txBody>
          <a:bodyPr wrap="square" rtlCol="0" anchor="t">
            <a:spAutoFit/>
          </a:bodyPr>
          <a:p>
            <a:pPr algn="just">
              <a:lnSpc>
                <a:spcPct val="130000"/>
              </a:lnSpc>
            </a:pPr>
            <a:r>
              <a:rPr lang="zh-CN" altLang="en-US" sz="1600" dirty="0">
                <a:latin typeface="黑体" panose="02010609060101010101" pitchFamily="49" charset="-122"/>
                <a:ea typeface="黑体" panose="02010609060101010101" pitchFamily="49" charset="-122"/>
                <a:cs typeface="Times New Roman" panose="02020603050405020304" pitchFamily="18" charset="0"/>
              </a:rPr>
              <a:t>对式中的余弦部分进行贝塞尔函数三角函数</a:t>
            </a:r>
            <a:r>
              <a:rPr lang="zh-CN" altLang="en-US" sz="1600" dirty="0">
                <a:latin typeface="黑体" panose="02010609060101010101" pitchFamily="49" charset="-122"/>
                <a:ea typeface="黑体" panose="02010609060101010101" pitchFamily="49" charset="-122"/>
                <a:cs typeface="Times New Roman" panose="02020603050405020304" pitchFamily="18" charset="0"/>
              </a:rPr>
              <a:t>形式展开</a:t>
            </a:r>
            <a:endParaRPr lang="zh-CN" altLang="en-US" sz="16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3" name="文本框 22"/>
          <p:cNvSpPr txBox="1"/>
          <p:nvPr/>
        </p:nvSpPr>
        <p:spPr>
          <a:xfrm>
            <a:off x="6242050" y="1047750"/>
            <a:ext cx="5647055" cy="3028315"/>
          </a:xfrm>
          <a:prstGeom prst="rect">
            <a:avLst/>
          </a:prstGeom>
          <a:noFill/>
        </p:spPr>
        <p:txBody>
          <a:bodyPr wrap="square" rtlCol="0" anchor="t">
            <a:noAutofit/>
          </a:bodyPr>
          <a:p>
            <a:pPr algn="just">
              <a:lnSpc>
                <a:spcPct val="130000"/>
              </a:lnSpc>
            </a:pPr>
            <a:r>
              <a:rPr lang="zh-CN" altLang="en-US" sz="1600" dirty="0">
                <a:latin typeface="黑体" panose="02010609060101010101" pitchFamily="49" charset="-122"/>
                <a:ea typeface="黑体" panose="02010609060101010101" pitchFamily="49" charset="-122"/>
                <a:cs typeface="Times New Roman" panose="02020603050405020304" pitchFamily="18" charset="0"/>
              </a:rPr>
              <a:t>可以分析得出结论：在频域中表示为主频成分以及一系列高频谐波成分。而谐波成分的幅值是与</a:t>
            </a:r>
            <a:r>
              <a:rPr lang="en-US" altLang="zh-CN" sz="1600" dirty="0">
                <a:latin typeface="黑体" panose="02010609060101010101" pitchFamily="49" charset="-122"/>
                <a:ea typeface="黑体" panose="02010609060101010101" pitchFamily="49" charset="-122"/>
                <a:cs typeface="Times New Roman" panose="02020603050405020304" pitchFamily="18" charset="0"/>
              </a:rPr>
              <a:t>C</a:t>
            </a:r>
            <a:r>
              <a:rPr lang="zh-CN" altLang="en-US" sz="1600" dirty="0">
                <a:latin typeface="黑体" panose="02010609060101010101" pitchFamily="49" charset="-122"/>
                <a:ea typeface="黑体" panose="02010609060101010101" pitchFamily="49" charset="-122"/>
                <a:cs typeface="Times New Roman" panose="02020603050405020304" pitchFamily="18" charset="0"/>
              </a:rPr>
              <a:t>的值相关的并且始终小于主频的幅值，</a:t>
            </a:r>
            <a:r>
              <a:rPr lang="zh-CN" altLang="en-US" sz="16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说明在调制信号时频谱中，各谐波周围也会有波纹状的低能量成分。</a:t>
            </a:r>
            <a:r>
              <a:rPr lang="zh-CN" altLang="en-US" sz="1600" dirty="0">
                <a:solidFill>
                  <a:srgbClr val="FF0000"/>
                </a:solidFill>
                <a:latin typeface="黑体" panose="02010609060101010101" pitchFamily="49" charset="-122"/>
                <a:ea typeface="黑体" panose="02010609060101010101" pitchFamily="49" charset="-122"/>
                <a:cs typeface="Times New Roman" panose="02020603050405020304" pitchFamily="18" charset="0"/>
                <a:sym typeface="+mn-ea"/>
              </a:rPr>
              <a:t>这些低能量成分中还包括了其他谐波的</a:t>
            </a:r>
            <a:r>
              <a:rPr lang="en-US" altLang="zh-CN" sz="1600" dirty="0">
                <a:solidFill>
                  <a:srgbClr val="FF0000"/>
                </a:solidFill>
                <a:latin typeface="黑体" panose="02010609060101010101" pitchFamily="49" charset="-122"/>
                <a:ea typeface="黑体" panose="02010609060101010101" pitchFamily="49" charset="-122"/>
                <a:cs typeface="Times New Roman" panose="02020603050405020304" pitchFamily="18" charset="0"/>
                <a:sym typeface="+mn-ea"/>
              </a:rPr>
              <a:t>C</a:t>
            </a:r>
            <a:r>
              <a:rPr lang="zh-CN" altLang="en-US" sz="1600" dirty="0">
                <a:solidFill>
                  <a:srgbClr val="FF0000"/>
                </a:solidFill>
                <a:latin typeface="黑体" panose="02010609060101010101" pitchFamily="49" charset="-122"/>
                <a:ea typeface="黑体" panose="02010609060101010101" pitchFamily="49" charset="-122"/>
                <a:cs typeface="Times New Roman" panose="02020603050405020304" pitchFamily="18" charset="0"/>
                <a:sym typeface="+mn-ea"/>
              </a:rPr>
              <a:t>值所引入的成分以及噪声。</a:t>
            </a:r>
            <a:r>
              <a:rPr lang="zh-CN" altLang="en-US" sz="16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这表明了可以</a:t>
            </a:r>
            <a:r>
              <a:rPr lang="en-US" altLang="zh-CN" sz="16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16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通过提取这些谐波，并通过</a:t>
            </a:r>
            <a:r>
              <a:rPr lang="en-US" altLang="zh-CN" sz="16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TSPM</a:t>
            </a:r>
            <a:r>
              <a:rPr lang="zh-CN" altLang="en-US" sz="16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算法一并消除这些低能量成分，从而实现从代数上降低</a:t>
            </a:r>
            <a:r>
              <a:rPr lang="en-US" altLang="zh-CN" sz="16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C</a:t>
            </a:r>
            <a:r>
              <a:rPr lang="zh-CN" altLang="en-US" sz="16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值的目的，同时表明这种方式让调制</a:t>
            </a:r>
            <a:r>
              <a:rPr lang="zh-CN" altLang="en-US" sz="16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算法所适用的</a:t>
            </a:r>
            <a:r>
              <a:rPr lang="en-US" altLang="zh-CN" sz="16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C</a:t>
            </a:r>
            <a:r>
              <a:rPr lang="zh-CN" altLang="en-US" sz="16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值范围更大，抗噪能力更强。</a:t>
            </a:r>
            <a:endParaRPr lang="zh-CN" altLang="en-US" sz="16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3" name="图片 2" descr="19"/>
          <p:cNvPicPr>
            <a:picLocks noChangeAspect="1"/>
          </p:cNvPicPr>
          <p:nvPr/>
        </p:nvPicPr>
        <p:blipFill>
          <a:blip r:embed="rId9"/>
          <a:srcRect l="5771" t="24926" r="11333" b="45870"/>
          <a:stretch>
            <a:fillRect/>
          </a:stretch>
        </p:blipFill>
        <p:spPr>
          <a:xfrm>
            <a:off x="1042670" y="4316095"/>
            <a:ext cx="10106660" cy="20027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6"/>
          <p:cNvPicPr>
            <a:picLocks noChangeAspect="1"/>
          </p:cNvPicPr>
          <p:nvPr/>
        </p:nvPicPr>
        <p:blipFill>
          <a:blip r:embed="rId1"/>
          <a:srcRect t="8872" r="185" b="4938"/>
          <a:stretch>
            <a:fillRect/>
          </a:stretch>
        </p:blipFill>
        <p:spPr>
          <a:xfrm>
            <a:off x="665480" y="1381125"/>
            <a:ext cx="10638790" cy="5287010"/>
          </a:xfrm>
          <a:prstGeom prst="rect">
            <a:avLst/>
          </a:prstGeom>
        </p:spPr>
      </p:pic>
      <p:sp>
        <p:nvSpPr>
          <p:cNvPr id="16" name="文本框 15"/>
          <p:cNvSpPr txBox="1"/>
          <p:nvPr>
            <p:custDataLst>
              <p:tags r:id="rId2"/>
            </p:custDataLst>
          </p:nvPr>
        </p:nvSpPr>
        <p:spPr>
          <a:xfrm>
            <a:off x="2028825" y="861060"/>
            <a:ext cx="2055495" cy="591185"/>
          </a:xfrm>
          <a:prstGeom prst="rect">
            <a:avLst/>
          </a:prstGeom>
          <a:noFill/>
        </p:spPr>
        <p:txBody>
          <a:bodyPr wrap="square" rtlCol="0">
            <a:spAutoFit/>
          </a:bodyPr>
          <a:p>
            <a:pPr algn="just">
              <a:lnSpc>
                <a:spcPct val="130000"/>
              </a:lnSpc>
            </a:pPr>
            <a:r>
              <a:rPr lang="en-US" altLang="zh-CN" sz="2500" dirty="0">
                <a:latin typeface="Times New Roman" panose="02020603050405020304" pitchFamily="18" charset="0"/>
                <a:ea typeface="楷体" panose="02010609060101010101" pitchFamily="49" charset="-122"/>
              </a:rPr>
              <a:t>C=0.5</a:t>
            </a:r>
            <a:endParaRPr lang="en-US" altLang="zh-CN" sz="2500" dirty="0">
              <a:latin typeface="Times New Roman" panose="02020603050405020304" pitchFamily="18" charset="0"/>
              <a:ea typeface="楷体" panose="02010609060101010101" pitchFamily="49" charset="-122"/>
            </a:endParaRPr>
          </a:p>
        </p:txBody>
      </p:sp>
      <p:sp>
        <p:nvSpPr>
          <p:cNvPr id="7" name="文本框 6"/>
          <p:cNvSpPr txBox="1"/>
          <p:nvPr>
            <p:custDataLst>
              <p:tags r:id="rId3"/>
            </p:custDataLst>
          </p:nvPr>
        </p:nvSpPr>
        <p:spPr>
          <a:xfrm>
            <a:off x="5766435" y="861060"/>
            <a:ext cx="2055495" cy="591185"/>
          </a:xfrm>
          <a:prstGeom prst="rect">
            <a:avLst/>
          </a:prstGeom>
          <a:noFill/>
        </p:spPr>
        <p:txBody>
          <a:bodyPr wrap="square" rtlCol="0">
            <a:spAutoFit/>
          </a:bodyPr>
          <a:p>
            <a:pPr algn="just">
              <a:lnSpc>
                <a:spcPct val="130000"/>
              </a:lnSpc>
            </a:pPr>
            <a:r>
              <a:rPr lang="en-US" altLang="zh-CN" sz="2500" dirty="0">
                <a:latin typeface="Times New Roman" panose="02020603050405020304" pitchFamily="18" charset="0"/>
                <a:ea typeface="楷体" panose="02010609060101010101" pitchFamily="49" charset="-122"/>
              </a:rPr>
              <a:t>C=2</a:t>
            </a:r>
            <a:endParaRPr lang="en-US" altLang="zh-CN" sz="2500" dirty="0">
              <a:latin typeface="Times New Roman" panose="02020603050405020304" pitchFamily="18" charset="0"/>
              <a:ea typeface="楷体" panose="02010609060101010101" pitchFamily="49" charset="-122"/>
            </a:endParaRPr>
          </a:p>
        </p:txBody>
      </p:sp>
      <p:sp>
        <p:nvSpPr>
          <p:cNvPr id="8" name="文本框 7"/>
          <p:cNvSpPr txBox="1"/>
          <p:nvPr>
            <p:custDataLst>
              <p:tags r:id="rId4"/>
            </p:custDataLst>
          </p:nvPr>
        </p:nvSpPr>
        <p:spPr>
          <a:xfrm>
            <a:off x="8961120" y="861060"/>
            <a:ext cx="2055495" cy="591185"/>
          </a:xfrm>
          <a:prstGeom prst="rect">
            <a:avLst/>
          </a:prstGeom>
          <a:noFill/>
        </p:spPr>
        <p:txBody>
          <a:bodyPr wrap="square" rtlCol="0">
            <a:spAutoFit/>
          </a:bodyPr>
          <a:p>
            <a:pPr algn="just">
              <a:lnSpc>
                <a:spcPct val="130000"/>
              </a:lnSpc>
            </a:pPr>
            <a:r>
              <a:rPr lang="en-US" altLang="zh-CN" sz="2500" dirty="0">
                <a:latin typeface="Times New Roman" panose="02020603050405020304" pitchFamily="18" charset="0"/>
                <a:ea typeface="楷体" panose="02010609060101010101" pitchFamily="49" charset="-122"/>
              </a:rPr>
              <a:t>C=2</a:t>
            </a:r>
            <a:r>
              <a:rPr lang="zh-CN" altLang="en-US" sz="2500" dirty="0">
                <a:latin typeface="Times New Roman" panose="02020603050405020304" pitchFamily="18" charset="0"/>
                <a:ea typeface="楷体" panose="02010609060101010101" pitchFamily="49" charset="-122"/>
              </a:rPr>
              <a:t>，隔</a:t>
            </a:r>
            <a:r>
              <a:rPr lang="zh-CN" altLang="en-US" sz="2500" dirty="0">
                <a:latin typeface="Times New Roman" panose="02020603050405020304" pitchFamily="18" charset="0"/>
                <a:ea typeface="楷体" panose="02010609060101010101" pitchFamily="49" charset="-122"/>
              </a:rPr>
              <a:t>直</a:t>
            </a:r>
            <a:endParaRPr lang="zh-CN" altLang="en-US" sz="2500" dirty="0">
              <a:latin typeface="Times New Roman" panose="02020603050405020304" pitchFamily="18" charset="0"/>
              <a:ea typeface="楷体" panose="020106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7201" y="211638"/>
            <a:ext cx="2377504" cy="585380"/>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22767" b="20606"/>
          <a:stretch>
            <a:fillRect/>
          </a:stretch>
        </p:blipFill>
        <p:spPr>
          <a:xfrm>
            <a:off x="10123043" y="147638"/>
            <a:ext cx="1589532" cy="900112"/>
          </a:xfrm>
          <a:prstGeom prst="rect">
            <a:avLst/>
          </a:prstGeom>
        </p:spPr>
      </p:pic>
      <p:pic>
        <p:nvPicPr>
          <p:cNvPr id="10" name="图片 9"/>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t="41264" r="61591" b="29592"/>
          <a:stretch>
            <a:fillRect/>
          </a:stretch>
        </p:blipFill>
        <p:spPr>
          <a:xfrm>
            <a:off x="-120213" y="4627809"/>
            <a:ext cx="4898315" cy="1858484"/>
          </a:xfrm>
          <a:prstGeom prst="rect">
            <a:avLst/>
          </a:prstGeom>
        </p:spPr>
      </p:pic>
      <p:pic>
        <p:nvPicPr>
          <p:cNvPr id="2" name="图片 1" descr="17"/>
          <p:cNvPicPr>
            <a:picLocks noChangeAspect="1"/>
          </p:cNvPicPr>
          <p:nvPr/>
        </p:nvPicPr>
        <p:blipFill>
          <a:blip r:embed="rId5"/>
          <a:stretch>
            <a:fillRect/>
          </a:stretch>
        </p:blipFill>
        <p:spPr>
          <a:xfrm>
            <a:off x="594995" y="902335"/>
            <a:ext cx="10265410" cy="5744210"/>
          </a:xfrm>
          <a:prstGeom prst="rect">
            <a:avLst/>
          </a:prstGeom>
        </p:spPr>
      </p:pic>
      <p:sp>
        <p:nvSpPr>
          <p:cNvPr id="4" name="文本框 3"/>
          <p:cNvSpPr txBox="1"/>
          <p:nvPr>
            <p:custDataLst>
              <p:tags r:id="rId6"/>
            </p:custDataLst>
          </p:nvPr>
        </p:nvSpPr>
        <p:spPr>
          <a:xfrm>
            <a:off x="1988820" y="700405"/>
            <a:ext cx="2055495" cy="591185"/>
          </a:xfrm>
          <a:prstGeom prst="rect">
            <a:avLst/>
          </a:prstGeom>
          <a:noFill/>
        </p:spPr>
        <p:txBody>
          <a:bodyPr wrap="square" rtlCol="0">
            <a:spAutoFit/>
          </a:bodyPr>
          <a:p>
            <a:pPr algn="just">
              <a:lnSpc>
                <a:spcPct val="130000"/>
              </a:lnSpc>
            </a:pPr>
            <a:r>
              <a:rPr lang="en-US" altLang="zh-CN" sz="2500" dirty="0">
                <a:latin typeface="Times New Roman" panose="02020603050405020304" pitchFamily="18" charset="0"/>
                <a:ea typeface="楷体" panose="02010609060101010101" pitchFamily="49" charset="-122"/>
              </a:rPr>
              <a:t>C=1.5</a:t>
            </a:r>
            <a:endParaRPr lang="en-US" altLang="zh-CN" sz="2500" dirty="0">
              <a:latin typeface="Times New Roman" panose="02020603050405020304" pitchFamily="18" charset="0"/>
              <a:ea typeface="楷体" panose="02010609060101010101"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7201" y="211638"/>
            <a:ext cx="2377504" cy="585380"/>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22767" b="20606"/>
          <a:stretch>
            <a:fillRect/>
          </a:stretch>
        </p:blipFill>
        <p:spPr>
          <a:xfrm>
            <a:off x="10123043" y="147638"/>
            <a:ext cx="1589532" cy="900112"/>
          </a:xfrm>
          <a:prstGeom prst="rect">
            <a:avLst/>
          </a:prstGeom>
        </p:spPr>
      </p:pic>
      <p:pic>
        <p:nvPicPr>
          <p:cNvPr id="10" name="图片 9"/>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t="41264" r="61591" b="29592"/>
          <a:stretch>
            <a:fillRect/>
          </a:stretch>
        </p:blipFill>
        <p:spPr>
          <a:xfrm>
            <a:off x="-120213" y="4627809"/>
            <a:ext cx="4898315" cy="1858484"/>
          </a:xfrm>
          <a:prstGeom prst="rect">
            <a:avLst/>
          </a:prstGeom>
        </p:spPr>
      </p:pic>
      <p:pic>
        <p:nvPicPr>
          <p:cNvPr id="3" name="图片 2" descr="18"/>
          <p:cNvPicPr>
            <a:picLocks noChangeAspect="1"/>
          </p:cNvPicPr>
          <p:nvPr/>
        </p:nvPicPr>
        <p:blipFill>
          <a:blip r:embed="rId5"/>
          <a:srcRect l="621" t="3862" r="5468" b="2408"/>
          <a:stretch>
            <a:fillRect/>
          </a:stretch>
        </p:blipFill>
        <p:spPr>
          <a:xfrm>
            <a:off x="1400175" y="1047750"/>
            <a:ext cx="9391650" cy="52457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74065" y="-2540"/>
            <a:ext cx="12753191" cy="6858000"/>
            <a:chOff x="-274065" y="0"/>
            <a:chExt cx="12753191" cy="685800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3434" cy="6858000"/>
            </a:xfrm>
            <a:prstGeom prst="rect">
              <a:avLst/>
            </a:prstGeom>
          </p:spPr>
        </p:pic>
        <p:pic>
          <p:nvPicPr>
            <p:cNvPr id="9" name="图片 8" descr="SIJ350 喷涂测试报告&#10;——激光共聚焦实验&#10;"/>
            <p:cNvPicPr>
              <a:picLocks noChangeAspect="1"/>
            </p:cNvPicPr>
            <p:nvPr/>
          </p:nvPicPr>
          <p:blipFill rotWithShape="1">
            <a:blip r:embed="rId2" cstate="print">
              <a:extLst>
                <a:ext uri="{28A0092B-C50C-407E-A947-70E740481C1C}">
                  <a14:useLocalDpi xmlns:a14="http://schemas.microsoft.com/office/drawing/2010/main" val="0"/>
                </a:ext>
              </a:extLst>
            </a:blip>
            <a:srcRect t="17813" b="29592"/>
            <a:stretch>
              <a:fillRect/>
            </a:stretch>
          </p:blipFill>
          <p:spPr>
            <a:xfrm>
              <a:off x="-274065" y="1090353"/>
              <a:ext cx="12753191" cy="3353848"/>
            </a:xfrm>
            <a:prstGeom prst="rect">
              <a:avLst/>
            </a:prstGeom>
          </p:spPr>
        </p:pic>
      </p:grpSp>
      <p:sp>
        <p:nvSpPr>
          <p:cNvPr id="5" name="文本框 4"/>
          <p:cNvSpPr txBox="1"/>
          <p:nvPr/>
        </p:nvSpPr>
        <p:spPr>
          <a:xfrm>
            <a:off x="2198092" y="2506738"/>
            <a:ext cx="8069580" cy="922020"/>
          </a:xfrm>
          <a:prstGeom prst="rect">
            <a:avLst/>
          </a:prstGeom>
          <a:noFill/>
        </p:spPr>
        <p:txBody>
          <a:bodyPr wrap="none" rtlCol="0">
            <a:spAutoFit/>
          </a:bodyPr>
          <a:lstStyle/>
          <a:p>
            <a:pPr algn="ctr"/>
            <a:r>
              <a:rPr lang="en-US" altLang="zh-CN" sz="5400" dirty="0">
                <a:solidFill>
                  <a:srgbClr val="EEC88F"/>
                </a:solidFill>
                <a:latin typeface="黑体" panose="02010609060101010101" pitchFamily="49" charset="-122"/>
                <a:ea typeface="黑体" panose="02010609060101010101" pitchFamily="49" charset="-122"/>
              </a:rPr>
              <a:t> part1 </a:t>
            </a:r>
            <a:r>
              <a:rPr lang="zh-CN" altLang="en-US" sz="5400" dirty="0">
                <a:solidFill>
                  <a:srgbClr val="EEC88F"/>
                </a:solidFill>
                <a:latin typeface="黑体" panose="02010609060101010101" pitchFamily="49" charset="-122"/>
                <a:ea typeface="黑体" panose="02010609060101010101" pitchFamily="49" charset="-122"/>
              </a:rPr>
              <a:t>时频分析原理介绍</a:t>
            </a:r>
            <a:endParaRPr lang="zh-CN" altLang="en-US" sz="5400" dirty="0">
              <a:solidFill>
                <a:srgbClr val="EEC88F"/>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6710" y="-225923"/>
            <a:ext cx="2234909" cy="2234909"/>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36" y="5364553"/>
            <a:ext cx="12330986" cy="1493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74065" y="-2540"/>
            <a:ext cx="12753191" cy="6858000"/>
            <a:chOff x="-274065" y="0"/>
            <a:chExt cx="12753191" cy="685800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3434" cy="6858000"/>
            </a:xfrm>
            <a:prstGeom prst="rect">
              <a:avLst/>
            </a:prstGeom>
          </p:spPr>
        </p:pic>
        <p:pic>
          <p:nvPicPr>
            <p:cNvPr id="9" name="图片 8" descr="SIJ350 喷涂测试报告&#10;——激光共聚焦实验&#10;"/>
            <p:cNvPicPr>
              <a:picLocks noChangeAspect="1"/>
            </p:cNvPicPr>
            <p:nvPr/>
          </p:nvPicPr>
          <p:blipFill rotWithShape="1">
            <a:blip r:embed="rId2" cstate="print">
              <a:extLst>
                <a:ext uri="{28A0092B-C50C-407E-A947-70E740481C1C}">
                  <a14:useLocalDpi xmlns:a14="http://schemas.microsoft.com/office/drawing/2010/main" val="0"/>
                </a:ext>
              </a:extLst>
            </a:blip>
            <a:srcRect t="17813" b="29592"/>
            <a:stretch>
              <a:fillRect/>
            </a:stretch>
          </p:blipFill>
          <p:spPr>
            <a:xfrm>
              <a:off x="-274065" y="1090353"/>
              <a:ext cx="12753191" cy="3353848"/>
            </a:xfrm>
            <a:prstGeom prst="rect">
              <a:avLst/>
            </a:prstGeom>
          </p:spPr>
        </p:pic>
      </p:grpSp>
      <p:sp>
        <p:nvSpPr>
          <p:cNvPr id="5" name="文本框 4"/>
          <p:cNvSpPr txBox="1"/>
          <p:nvPr/>
        </p:nvSpPr>
        <p:spPr>
          <a:xfrm>
            <a:off x="1991717" y="2410853"/>
            <a:ext cx="8183880" cy="1014730"/>
          </a:xfrm>
          <a:prstGeom prst="rect">
            <a:avLst/>
          </a:prstGeom>
          <a:noFill/>
        </p:spPr>
        <p:txBody>
          <a:bodyPr wrap="none" rtlCol="0">
            <a:spAutoFit/>
          </a:bodyPr>
          <a:lstStyle/>
          <a:p>
            <a:pPr algn="ctr"/>
            <a:r>
              <a:rPr lang="en-US" altLang="zh-CN" sz="6000" dirty="0">
                <a:solidFill>
                  <a:srgbClr val="EEC88F"/>
                </a:solidFill>
                <a:latin typeface="黑体" panose="02010609060101010101" pitchFamily="49" charset="-122"/>
                <a:ea typeface="黑体" panose="02010609060101010101" pitchFamily="49" charset="-122"/>
              </a:rPr>
              <a:t> part4 </a:t>
            </a:r>
            <a:r>
              <a:rPr lang="zh-CN" altLang="en-US" sz="6000" dirty="0">
                <a:solidFill>
                  <a:srgbClr val="EEC88F"/>
                </a:solidFill>
                <a:latin typeface="黑体" panose="02010609060101010101" pitchFamily="49" charset="-122"/>
                <a:ea typeface="黑体" panose="02010609060101010101" pitchFamily="49" charset="-122"/>
              </a:rPr>
              <a:t>总结与时间</a:t>
            </a:r>
            <a:r>
              <a:rPr lang="zh-CN" altLang="en-US" sz="6000" dirty="0">
                <a:solidFill>
                  <a:srgbClr val="EEC88F"/>
                </a:solidFill>
                <a:latin typeface="黑体" panose="02010609060101010101" pitchFamily="49" charset="-122"/>
                <a:ea typeface="黑体" panose="02010609060101010101" pitchFamily="49" charset="-122"/>
              </a:rPr>
              <a:t>安排</a:t>
            </a:r>
            <a:endParaRPr lang="zh-CN" altLang="en-US" sz="6000" dirty="0">
              <a:solidFill>
                <a:srgbClr val="EEC88F"/>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6710" y="-225923"/>
            <a:ext cx="2234909" cy="2234909"/>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36" y="5364553"/>
            <a:ext cx="12330986" cy="14936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7201" y="211638"/>
            <a:ext cx="2377504" cy="585380"/>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22767" b="20606"/>
          <a:stretch>
            <a:fillRect/>
          </a:stretch>
        </p:blipFill>
        <p:spPr>
          <a:xfrm>
            <a:off x="10123043" y="147638"/>
            <a:ext cx="1589532" cy="900112"/>
          </a:xfrm>
          <a:prstGeom prst="rect">
            <a:avLst/>
          </a:prstGeom>
        </p:spPr>
      </p:pic>
      <p:pic>
        <p:nvPicPr>
          <p:cNvPr id="9" name="图片 8"/>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3363" t="17813" b="29592"/>
          <a:stretch>
            <a:fillRect/>
          </a:stretch>
        </p:blipFill>
        <p:spPr>
          <a:xfrm>
            <a:off x="6511744" y="1213001"/>
            <a:ext cx="5947698" cy="3353848"/>
          </a:xfrm>
          <a:prstGeom prst="rect">
            <a:avLst/>
          </a:prstGeom>
        </p:spPr>
      </p:pic>
      <p:pic>
        <p:nvPicPr>
          <p:cNvPr id="10" name="图片 9"/>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t="41264" r="61591" b="29592"/>
          <a:stretch>
            <a:fillRect/>
          </a:stretch>
        </p:blipFill>
        <p:spPr>
          <a:xfrm>
            <a:off x="-120213" y="4627809"/>
            <a:ext cx="4898315" cy="1858484"/>
          </a:xfrm>
          <a:prstGeom prst="rect">
            <a:avLst/>
          </a:prstGeom>
        </p:spPr>
      </p:pic>
      <p:graphicFrame>
        <p:nvGraphicFramePr>
          <p:cNvPr id="3" name="图示 2"/>
          <p:cNvGraphicFramePr/>
          <p:nvPr>
            <p:custDataLst>
              <p:tags r:id="rId5"/>
            </p:custDataLst>
          </p:nvPr>
        </p:nvGraphicFramePr>
        <p:xfrm>
          <a:off x="626890" y="3165232"/>
          <a:ext cx="10618472" cy="52753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15" name="组合 14"/>
          <p:cNvGrpSpPr/>
          <p:nvPr/>
        </p:nvGrpSpPr>
        <p:grpSpPr>
          <a:xfrm>
            <a:off x="1818005" y="1376045"/>
            <a:ext cx="1459230" cy="1789430"/>
            <a:chOff x="1107831" y="1433146"/>
            <a:chExt cx="1459523" cy="1740690"/>
          </a:xfrm>
          <a:noFill/>
        </p:grpSpPr>
        <p:sp>
          <p:nvSpPr>
            <p:cNvPr id="16" name="矩形: 圆角 15"/>
            <p:cNvSpPr/>
            <p:nvPr>
              <p:custDataLst>
                <p:tags r:id="rId11"/>
              </p:custDataLst>
            </p:nvPr>
          </p:nvSpPr>
          <p:spPr>
            <a:xfrm>
              <a:off x="1107831" y="1433146"/>
              <a:ext cx="1459523" cy="1477108"/>
            </a:xfrm>
            <a:prstGeom prst="roundRect">
              <a:avLst/>
            </a:prstGeom>
            <a:grpFill/>
            <a:ln w="28575">
              <a:solidFill>
                <a:srgbClr val="9BA8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a:stCxn id="16" idx="2"/>
            </p:cNvCxnSpPr>
            <p:nvPr>
              <p:custDataLst>
                <p:tags r:id="rId12"/>
              </p:custDataLst>
            </p:nvPr>
          </p:nvCxnSpPr>
          <p:spPr>
            <a:xfrm>
              <a:off x="1837593" y="2910254"/>
              <a:ext cx="0" cy="263582"/>
            </a:xfrm>
            <a:prstGeom prst="line">
              <a:avLst/>
            </a:prstGeom>
            <a:grpFill/>
            <a:ln w="28575">
              <a:solidFill>
                <a:srgbClr val="9BA8B7"/>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9296393" y="1436079"/>
            <a:ext cx="1459523" cy="1740690"/>
            <a:chOff x="1107831" y="1433146"/>
            <a:chExt cx="1459523" cy="1740690"/>
          </a:xfrm>
          <a:noFill/>
        </p:grpSpPr>
        <p:sp>
          <p:nvSpPr>
            <p:cNvPr id="19" name="矩形: 圆角 18"/>
            <p:cNvSpPr/>
            <p:nvPr>
              <p:custDataLst>
                <p:tags r:id="rId13"/>
              </p:custDataLst>
            </p:nvPr>
          </p:nvSpPr>
          <p:spPr>
            <a:xfrm>
              <a:off x="1107831" y="1433146"/>
              <a:ext cx="1459523" cy="1477108"/>
            </a:xfrm>
            <a:prstGeom prst="roundRect">
              <a:avLst/>
            </a:prstGeom>
            <a:grpFill/>
            <a:ln w="28575">
              <a:solidFill>
                <a:srgbClr val="9BA8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a:stCxn id="19" idx="2"/>
            </p:cNvCxnSpPr>
            <p:nvPr>
              <p:custDataLst>
                <p:tags r:id="rId14"/>
              </p:custDataLst>
            </p:nvPr>
          </p:nvCxnSpPr>
          <p:spPr>
            <a:xfrm>
              <a:off x="1837593" y="2910254"/>
              <a:ext cx="0" cy="263582"/>
            </a:xfrm>
            <a:prstGeom prst="line">
              <a:avLst/>
            </a:prstGeom>
            <a:grpFill/>
            <a:ln w="28575">
              <a:solidFill>
                <a:srgbClr val="9BA8B7"/>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rot="10800000">
            <a:off x="5271718" y="3692669"/>
            <a:ext cx="1459523" cy="1740690"/>
            <a:chOff x="1107831" y="1433146"/>
            <a:chExt cx="1459523" cy="1740690"/>
          </a:xfrm>
          <a:noFill/>
        </p:grpSpPr>
        <p:sp>
          <p:nvSpPr>
            <p:cNvPr id="26" name="矩形: 圆角 25"/>
            <p:cNvSpPr/>
            <p:nvPr>
              <p:custDataLst>
                <p:tags r:id="rId15"/>
              </p:custDataLst>
            </p:nvPr>
          </p:nvSpPr>
          <p:spPr>
            <a:xfrm>
              <a:off x="1107831" y="1433146"/>
              <a:ext cx="1459523" cy="1477108"/>
            </a:xfrm>
            <a:prstGeom prst="roundRect">
              <a:avLst/>
            </a:prstGeom>
            <a:grpFill/>
            <a:ln w="28575">
              <a:solidFill>
                <a:srgbClr val="9BA8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a:stCxn id="26" idx="2"/>
            </p:cNvCxnSpPr>
            <p:nvPr>
              <p:custDataLst>
                <p:tags r:id="rId16"/>
              </p:custDataLst>
            </p:nvPr>
          </p:nvCxnSpPr>
          <p:spPr>
            <a:xfrm>
              <a:off x="1837593" y="2910254"/>
              <a:ext cx="0" cy="263582"/>
            </a:xfrm>
            <a:prstGeom prst="line">
              <a:avLst/>
            </a:prstGeom>
            <a:grpFill/>
            <a:ln w="28575">
              <a:solidFill>
                <a:srgbClr val="9BA8B7"/>
              </a:solidFill>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custDataLst>
              <p:tags r:id="rId17"/>
            </p:custDataLst>
          </p:nvPr>
        </p:nvSpPr>
        <p:spPr>
          <a:xfrm>
            <a:off x="1935507" y="1529625"/>
            <a:ext cx="1223633" cy="1200329"/>
          </a:xfrm>
          <a:prstGeom prst="rect">
            <a:avLst/>
          </a:prstGeom>
          <a:noFill/>
        </p:spPr>
        <p:txBody>
          <a:bodyPr wrap="square" rtlCol="0">
            <a:spAutoFit/>
          </a:bodyPr>
          <a:lstStyle/>
          <a:p>
            <a:r>
              <a:rPr lang="zh-CN" altLang="en-US" b="1" dirty="0">
                <a:solidFill>
                  <a:srgbClr val="9BA8B7"/>
                </a:solidFill>
                <a:latin typeface="黑体" panose="02010609060101010101" pitchFamily="49" charset="-122"/>
                <a:ea typeface="黑体" panose="02010609060101010101" pitchFamily="49" charset="-122"/>
              </a:rPr>
              <a:t>完成论文调研工作及论文初稿</a:t>
            </a:r>
            <a:endParaRPr lang="zh-CN" altLang="en-US" b="1" dirty="0">
              <a:solidFill>
                <a:srgbClr val="9BA8B7"/>
              </a:solidFill>
              <a:latin typeface="黑体" panose="02010609060101010101" pitchFamily="49" charset="-122"/>
              <a:ea typeface="黑体" panose="02010609060101010101" pitchFamily="49" charset="-122"/>
            </a:endParaRPr>
          </a:p>
        </p:txBody>
      </p:sp>
      <p:sp>
        <p:nvSpPr>
          <p:cNvPr id="30" name="文本框 29"/>
          <p:cNvSpPr txBox="1"/>
          <p:nvPr>
            <p:custDataLst>
              <p:tags r:id="rId18"/>
            </p:custDataLst>
          </p:nvPr>
        </p:nvSpPr>
        <p:spPr>
          <a:xfrm>
            <a:off x="5389708" y="4127887"/>
            <a:ext cx="1223633" cy="1200329"/>
          </a:xfrm>
          <a:prstGeom prst="rect">
            <a:avLst/>
          </a:prstGeom>
          <a:noFill/>
        </p:spPr>
        <p:txBody>
          <a:bodyPr wrap="square" rtlCol="0">
            <a:spAutoFit/>
          </a:bodyPr>
          <a:lstStyle/>
          <a:p>
            <a:r>
              <a:rPr lang="zh-CN" altLang="en-US" b="1" dirty="0">
                <a:solidFill>
                  <a:srgbClr val="9BA8B7"/>
                </a:solidFill>
                <a:latin typeface="黑体" panose="02010609060101010101" pitchFamily="49" charset="-122"/>
                <a:ea typeface="黑体" panose="02010609060101010101" pitchFamily="49" charset="-122"/>
              </a:rPr>
              <a:t>完成论文修稿工作，调整论文内容</a:t>
            </a:r>
            <a:endParaRPr lang="zh-CN" altLang="en-US" b="1" dirty="0">
              <a:solidFill>
                <a:srgbClr val="9BA8B7"/>
              </a:solidFill>
              <a:latin typeface="黑体" panose="02010609060101010101" pitchFamily="49" charset="-122"/>
              <a:ea typeface="黑体" panose="02010609060101010101" pitchFamily="49" charset="-122"/>
            </a:endParaRPr>
          </a:p>
        </p:txBody>
      </p:sp>
      <p:sp>
        <p:nvSpPr>
          <p:cNvPr id="31" name="文本框 30"/>
          <p:cNvSpPr txBox="1"/>
          <p:nvPr>
            <p:custDataLst>
              <p:tags r:id="rId19"/>
            </p:custDataLst>
          </p:nvPr>
        </p:nvSpPr>
        <p:spPr>
          <a:xfrm>
            <a:off x="9467088" y="1568245"/>
            <a:ext cx="1223633" cy="1200329"/>
          </a:xfrm>
          <a:prstGeom prst="rect">
            <a:avLst/>
          </a:prstGeom>
          <a:noFill/>
        </p:spPr>
        <p:txBody>
          <a:bodyPr wrap="square" rtlCol="0">
            <a:spAutoFit/>
          </a:bodyPr>
          <a:lstStyle/>
          <a:p>
            <a:r>
              <a:rPr lang="zh-CN" altLang="en-US" b="1" dirty="0">
                <a:solidFill>
                  <a:srgbClr val="9BA8B7"/>
                </a:solidFill>
                <a:latin typeface="黑体" panose="02010609060101010101" pitchFamily="49" charset="-122"/>
                <a:ea typeface="黑体" panose="02010609060101010101" pitchFamily="49" charset="-122"/>
              </a:rPr>
              <a:t>完成论文格式、打印等后期工作</a:t>
            </a:r>
            <a:endParaRPr lang="zh-CN" altLang="en-US" b="1" dirty="0">
              <a:solidFill>
                <a:srgbClr val="9BA8B7"/>
              </a:solidFill>
              <a:latin typeface="黑体" panose="02010609060101010101" pitchFamily="49" charset="-122"/>
              <a:ea typeface="黑体" panose="02010609060101010101"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3434" cy="6858000"/>
          </a:xfrm>
          <a:prstGeom prst="rect">
            <a:avLst/>
          </a:prstGeom>
        </p:spPr>
      </p:pic>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t="17813" b="29592"/>
          <a:stretch>
            <a:fillRect/>
          </a:stretch>
        </p:blipFill>
        <p:spPr>
          <a:xfrm>
            <a:off x="-275441" y="1103852"/>
            <a:ext cx="12753191" cy="3353848"/>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36" y="5364553"/>
            <a:ext cx="12330986" cy="1493640"/>
          </a:xfrm>
          <a:prstGeom prst="rect">
            <a:avLst/>
          </a:prstGeom>
        </p:spPr>
      </p:pic>
      <p:grpSp>
        <p:nvGrpSpPr>
          <p:cNvPr id="11" name="组合 10"/>
          <p:cNvGrpSpPr/>
          <p:nvPr/>
        </p:nvGrpSpPr>
        <p:grpSpPr>
          <a:xfrm>
            <a:off x="3948096" y="2720399"/>
            <a:ext cx="4295807" cy="1476403"/>
            <a:chOff x="4464783" y="2259446"/>
            <a:chExt cx="3262433" cy="1121248"/>
          </a:xfrm>
        </p:grpSpPr>
        <p:sp>
          <p:nvSpPr>
            <p:cNvPr id="12" name="文本框 11"/>
            <p:cNvSpPr txBox="1"/>
            <p:nvPr/>
          </p:nvSpPr>
          <p:spPr>
            <a:xfrm>
              <a:off x="4464783" y="2259446"/>
              <a:ext cx="3262433" cy="1015663"/>
            </a:xfrm>
            <a:prstGeom prst="rect">
              <a:avLst/>
            </a:prstGeom>
            <a:noFill/>
          </p:spPr>
          <p:txBody>
            <a:bodyPr wrap="none" rtlCol="0">
              <a:spAutoFit/>
            </a:bodyPr>
            <a:lstStyle/>
            <a:p>
              <a:pPr algn="ctr"/>
              <a:r>
                <a:rPr lang="zh-CN" altLang="en-US" sz="6000" b="1">
                  <a:solidFill>
                    <a:srgbClr val="EEC88F"/>
                  </a:solidFill>
                  <a:latin typeface="微软雅黑" panose="020B0503020204020204" charset="-122"/>
                  <a:ea typeface="微软雅黑" panose="020B0503020204020204" charset="-122"/>
                </a:rPr>
                <a:t>谢谢观看</a:t>
              </a:r>
              <a:endParaRPr lang="zh-CN" altLang="en-US" sz="6000" b="1">
                <a:solidFill>
                  <a:srgbClr val="EEC88F"/>
                </a:solidFill>
                <a:latin typeface="微软雅黑" panose="020B0503020204020204" charset="-122"/>
                <a:ea typeface="微软雅黑" panose="020B0503020204020204" charset="-122"/>
              </a:endParaRPr>
            </a:p>
          </p:txBody>
        </p:sp>
        <p:sp>
          <p:nvSpPr>
            <p:cNvPr id="13" name="矩形 12"/>
            <p:cNvSpPr/>
            <p:nvPr/>
          </p:nvSpPr>
          <p:spPr>
            <a:xfrm>
              <a:off x="5318735" y="3011362"/>
              <a:ext cx="1554528" cy="369332"/>
            </a:xfrm>
            <a:prstGeom prst="rect">
              <a:avLst/>
            </a:prstGeom>
          </p:spPr>
          <p:txBody>
            <a:bodyPr wrap="none">
              <a:spAutoFit/>
            </a:bodyPr>
            <a:lstStyle/>
            <a:p>
              <a:pPr algn="ctr"/>
              <a:r>
                <a:rPr lang="en-US" altLang="zh-CN">
                  <a:solidFill>
                    <a:srgbClr val="EEC88F"/>
                  </a:solidFill>
                  <a:latin typeface="微软雅黑" panose="020B0503020204020204" charset="-122"/>
                  <a:ea typeface="微软雅黑" panose="020B0503020204020204" charset="-122"/>
                </a:rPr>
                <a:t>THANK YOU</a:t>
              </a:r>
              <a:endParaRPr lang="zh-CN" altLang="en-US">
                <a:solidFill>
                  <a:srgbClr val="EEC88F"/>
                </a:solidFill>
                <a:latin typeface="微软雅黑" panose="020B0503020204020204" charset="-122"/>
                <a:ea typeface="微软雅黑" panose="020B0503020204020204" charset="-122"/>
              </a:endParaRPr>
            </a:p>
          </p:txBody>
        </p:sp>
      </p:gr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6710" y="-225923"/>
            <a:ext cx="2234909" cy="223490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7201" y="211638"/>
            <a:ext cx="2377504" cy="585380"/>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22767" b="20606"/>
          <a:stretch>
            <a:fillRect/>
          </a:stretch>
        </p:blipFill>
        <p:spPr>
          <a:xfrm>
            <a:off x="10123043" y="147638"/>
            <a:ext cx="1589532" cy="900112"/>
          </a:xfrm>
          <a:prstGeom prst="rect">
            <a:avLst/>
          </a:prstGeom>
        </p:spPr>
      </p:pic>
      <p:pic>
        <p:nvPicPr>
          <p:cNvPr id="9" name="图片 8"/>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3363" t="17813" b="29592"/>
          <a:stretch>
            <a:fillRect/>
          </a:stretch>
        </p:blipFill>
        <p:spPr>
          <a:xfrm>
            <a:off x="6511744" y="1213001"/>
            <a:ext cx="5947698" cy="3353848"/>
          </a:xfrm>
          <a:prstGeom prst="rect">
            <a:avLst/>
          </a:prstGeom>
        </p:spPr>
      </p:pic>
      <p:pic>
        <p:nvPicPr>
          <p:cNvPr id="10" name="图片 9"/>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t="41264" r="61591" b="29592"/>
          <a:stretch>
            <a:fillRect/>
          </a:stretch>
        </p:blipFill>
        <p:spPr>
          <a:xfrm>
            <a:off x="-120213" y="4627809"/>
            <a:ext cx="4898315" cy="1858484"/>
          </a:xfrm>
          <a:prstGeom prst="rect">
            <a:avLst/>
          </a:prstGeom>
        </p:spPr>
      </p:pic>
      <mc:AlternateContent xmlns:mc="http://schemas.openxmlformats.org/markup-compatibility/2006">
        <mc:Choice xmlns:a14="http://schemas.microsoft.com/office/drawing/2010/main" Requires="a14">
          <p:sp>
            <p:nvSpPr>
              <p:cNvPr id="44" name="文本框 43"/>
              <p:cNvSpPr txBox="1"/>
              <p:nvPr>
                <p:custDataLst>
                  <p:tags r:id="rId5"/>
                </p:custDataLst>
              </p:nvPr>
            </p:nvSpPr>
            <p:spPr>
              <a:xfrm>
                <a:off x="771525" y="3230245"/>
                <a:ext cx="4856480" cy="2030095"/>
              </a:xfrm>
              <a:prstGeom prst="rect">
                <a:avLst/>
              </a:prstGeom>
              <a:noFill/>
            </p:spPr>
            <p:txBody>
              <a:bodyPr wrap="square">
                <a:noAutofit/>
              </a:bodyPr>
              <a:p>
                <a:pPr>
                  <a:lnSpc>
                    <a:spcPct val="150000"/>
                  </a:lnSpc>
                  <a:spcAft>
                    <a:spcPts val="600"/>
                  </a:spcAft>
                </a:pPr>
                <a14:m>
                  <m:oMath xmlns:m="http://schemas.openxmlformats.org/officeDocument/2006/math">
                    <m:eqArr>
                      <m:eqArrPr>
                        <m:ctrlPr>
                          <a:rPr lang="zh-CN" altLang="zh-CN" sz="2000" i="1" kern="100" smtClean="0">
                            <a:latin typeface="Cambria Math" panose="02040503050406030204" pitchFamily="18" charset="0"/>
                            <a:ea typeface="Cambria Math" panose="02040503050406030204" pitchFamily="18" charset="0"/>
                            <a:cs typeface="Cambria Math" panose="02040503050406030204" pitchFamily="18" charset="0"/>
                          </a:rPr>
                        </m:ctrlPr>
                      </m:eqArrPr>
                      <m:e>
                        <m:r>
                          <a:rPr lang="en-US" altLang="zh-CN" sz="2000" i="1" kern="100">
                            <a:latin typeface="Cambria Math" panose="02040503050406030204" pitchFamily="18" charset="0"/>
                            <a:ea typeface="等线" panose="02010600030101010101" charset="-122"/>
                            <a:cs typeface="Cambria Math" panose="02040503050406030204" pitchFamily="18" charset="0"/>
                          </a:rPr>
                          <m:t>𝑃</m:t>
                        </m:r>
                        <m:d>
                          <m:dPr>
                            <m:ctrlPr>
                              <a:rPr lang="zh-CN" altLang="zh-CN" sz="2000" i="1" kern="100">
                                <a:latin typeface="Cambria Math" panose="02040503050406030204" pitchFamily="18" charset="0"/>
                                <a:ea typeface="Cambria Math" panose="02040503050406030204" pitchFamily="18" charset="0"/>
                                <a:cs typeface="Cambria Math" panose="02040503050406030204" pitchFamily="18" charset="0"/>
                              </a:rPr>
                            </m:ctrlPr>
                          </m:dPr>
                          <m:e>
                            <m:r>
                              <a:rPr lang="en-US" altLang="zh-CN" sz="2000" i="1" kern="100">
                                <a:latin typeface="Cambria Math" panose="02040503050406030204" pitchFamily="18" charset="0"/>
                                <a:ea typeface="等线" panose="02010600030101010101" charset="-122"/>
                                <a:cs typeface="Cambria Math" panose="02040503050406030204" pitchFamily="18" charset="0"/>
                              </a:rPr>
                              <m:t>𝑡</m:t>
                            </m:r>
                          </m:e>
                        </m:d>
                        <m:r>
                          <a:rPr lang="en-US" altLang="zh-CN" sz="2000" i="1" kern="100">
                            <a:latin typeface="Cambria Math" panose="02040503050406030204" pitchFamily="18" charset="0"/>
                            <a:ea typeface="MS Mincho" charset="0"/>
                            <a:cs typeface="Cambria Math" panose="02040503050406030204" pitchFamily="18" charset="0"/>
                          </a:rPr>
                          <m:t>= </m:t>
                        </m:r>
                        <m:sSub>
                          <m:sSubPr>
                            <m:ctrlPr>
                              <a:rPr lang="zh-CN" altLang="zh-CN" sz="2000" i="1" kern="100">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000" i="1" kern="100">
                                <a:latin typeface="Cambria Math" panose="02040503050406030204" pitchFamily="18" charset="0"/>
                                <a:ea typeface="等线" panose="02010600030101010101" charset="-122"/>
                                <a:cs typeface="Cambria Math" panose="02040503050406030204" pitchFamily="18" charset="0"/>
                              </a:rPr>
                              <m:t>𝑃</m:t>
                            </m:r>
                          </m:e>
                          <m:sub>
                            <m:r>
                              <a:rPr lang="en-US" altLang="zh-CN" sz="2000" i="1" kern="100">
                                <a:latin typeface="Cambria Math" panose="02040503050406030204" pitchFamily="18" charset="0"/>
                                <a:ea typeface="MS Mincho" charset="0"/>
                                <a:cs typeface="Cambria Math" panose="02040503050406030204" pitchFamily="18" charset="0"/>
                              </a:rPr>
                              <m:t>0</m:t>
                            </m:r>
                          </m:sub>
                        </m:sSub>
                        <m:d>
                          <m:dPr>
                            <m:ctrlPr>
                              <a:rPr lang="zh-CN" altLang="zh-CN" sz="2000" i="1" kern="100">
                                <a:latin typeface="Cambria Math" panose="02040503050406030204" pitchFamily="18" charset="0"/>
                                <a:ea typeface="Cambria Math" panose="02040503050406030204" pitchFamily="18" charset="0"/>
                                <a:cs typeface="Cambria Math" panose="02040503050406030204" pitchFamily="18" charset="0"/>
                              </a:rPr>
                            </m:ctrlPr>
                          </m:dPr>
                          <m:e>
                            <m:r>
                              <a:rPr lang="en-US" altLang="zh-CN" sz="2000" i="1" kern="100">
                                <a:latin typeface="Cambria Math" panose="02040503050406030204" pitchFamily="18" charset="0"/>
                                <a:ea typeface="MS Mincho" charset="0"/>
                                <a:cs typeface="Cambria Math" panose="02040503050406030204" pitchFamily="18" charset="0"/>
                              </a:rPr>
                              <m:t>1</m:t>
                            </m:r>
                            <m:r>
                              <a:rPr lang="en-US" altLang="zh-CN" sz="2000" i="1" kern="100">
                                <a:latin typeface="Cambria Math" panose="02040503050406030204" pitchFamily="18" charset="0"/>
                                <a:ea typeface="MS Mincho" charset="0"/>
                                <a:cs typeface="Cambria Math" panose="02040503050406030204" pitchFamily="18" charset="0"/>
                              </a:rPr>
                              <m:t>+</m:t>
                            </m:r>
                            <m:r>
                              <a:rPr lang="en-US" altLang="zh-CN" sz="2000" i="1" kern="100">
                                <a:latin typeface="Cambria Math" panose="02040503050406030204" pitchFamily="18" charset="0"/>
                                <a:ea typeface="等线" panose="02010600030101010101" charset="-122"/>
                                <a:cs typeface="Cambria Math" panose="02040503050406030204" pitchFamily="18" charset="0"/>
                              </a:rPr>
                              <m:t>𝑚𝑐𝑜𝑠</m:t>
                            </m:r>
                            <m:d>
                              <m:dPr>
                                <m:ctrlPr>
                                  <a:rPr lang="zh-CN" altLang="zh-CN" sz="2000" i="1" kern="100">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zh-CN" altLang="zh-CN" sz="2000" i="1" kern="100">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000" i="1" kern="100">
                                        <a:latin typeface="Cambria Math" panose="02040503050406030204" pitchFamily="18" charset="0"/>
                                        <a:ea typeface="MS Mincho" charset="0"/>
                                        <a:cs typeface="Cambria Math" panose="02040503050406030204" pitchFamily="18" charset="0"/>
                                      </a:rPr>
                                      <m:t>𝑥</m:t>
                                    </m:r>
                                  </m:e>
                                  <m:sub>
                                    <m:r>
                                      <a:rPr lang="en-US" altLang="zh-CN" sz="2000" i="1" kern="100">
                                        <a:latin typeface="Cambria Math" panose="02040503050406030204" pitchFamily="18" charset="0"/>
                                        <a:ea typeface="等线" panose="02010600030101010101" charset="-122"/>
                                        <a:cs typeface="Cambria Math" panose="02040503050406030204" pitchFamily="18" charset="0"/>
                                      </a:rPr>
                                      <m:t>𝑓</m:t>
                                    </m:r>
                                  </m:sub>
                                </m:sSub>
                                <m:r>
                                  <a:rPr lang="en-US" altLang="zh-CN" sz="2000" i="1" kern="100">
                                    <a:latin typeface="Cambria Math" panose="02040503050406030204" pitchFamily="18" charset="0"/>
                                    <a:ea typeface="MS Mincho" charset="0"/>
                                    <a:cs typeface="Cambria Math" panose="02040503050406030204" pitchFamily="18" charset="0"/>
                                  </a:rPr>
                                  <m:t>(</m:t>
                                </m:r>
                                <m:r>
                                  <a:rPr lang="en-US" altLang="zh-CN" sz="2000" i="1" kern="100">
                                    <a:latin typeface="Cambria Math" panose="02040503050406030204" pitchFamily="18" charset="0"/>
                                    <a:ea typeface="等线" panose="02010600030101010101" charset="-122"/>
                                    <a:cs typeface="Cambria Math" panose="02040503050406030204" pitchFamily="18" charset="0"/>
                                  </a:rPr>
                                  <m:t>𝑡</m:t>
                                </m:r>
                                <m:r>
                                  <a:rPr lang="en-US" altLang="zh-CN" sz="2000" i="1" kern="100">
                                    <a:latin typeface="Cambria Math" panose="02040503050406030204" pitchFamily="18" charset="0"/>
                                    <a:ea typeface="MS Mincho" charset="0"/>
                                    <a:cs typeface="Cambria Math" panose="02040503050406030204" pitchFamily="18" charset="0"/>
                                  </a:rPr>
                                  <m:t>)</m:t>
                                </m:r>
                              </m:e>
                            </m:d>
                          </m:e>
                        </m:d>
                      </m:e>
                    </m:eqArr>
                  </m:oMath>
                </a14:m>
                <a:r>
                  <a:rPr lang="en-US" altLang="zh-CN" sz="2000" kern="100" dirty="0">
                    <a:latin typeface="Times New Roman" panose="02020603050405020304" pitchFamily="18" charset="0"/>
                    <a:ea typeface="等线" panose="02010600030101010101" charset="-122"/>
                    <a:cs typeface="Times New Roman" panose="02020603050405020304" pitchFamily="18" charset="0"/>
                  </a:rPr>
                  <a:t> </a:t>
                </a:r>
                <a14:m>
                  <m:oMath xmlns:m="http://schemas.openxmlformats.org/officeDocument/2006/math">
                    <m:eqArr>
                      <m:eqArrPr>
                        <m:ctrlPr>
                          <a:rPr lang="zh-CN" altLang="zh-CN" sz="2000" i="1" kern="100">
                            <a:latin typeface="Cambria Math" panose="02040503050406030204" pitchFamily="18" charset="0"/>
                            <a:ea typeface="Cambria Math" panose="02040503050406030204" pitchFamily="18" charset="0"/>
                            <a:cs typeface="Cambria Math" panose="02040503050406030204" pitchFamily="18" charset="0"/>
                          </a:rPr>
                        </m:ctrlPr>
                      </m:eqArrPr>
                      <m:e>
                        <m:sSub>
                          <m:sSubPr>
                            <m:ctrlPr>
                              <a:rPr lang="zh-CN" altLang="zh-CN" sz="2000" i="1" kern="100">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000" i="1" kern="100">
                                <a:latin typeface="Cambria Math" panose="02040503050406030204" pitchFamily="18" charset="0"/>
                                <a:ea typeface="Cambria Math" panose="02040503050406030204" pitchFamily="18" charset="0"/>
                                <a:cs typeface="Cambria Math" panose="02040503050406030204" pitchFamily="18" charset="0"/>
                              </a:rPr>
                              <m:t>𝑥</m:t>
                            </m:r>
                          </m:e>
                          <m:sub>
                            <m:r>
                              <a:rPr lang="en-US" altLang="zh-CN" sz="2000" i="1" kern="100">
                                <a:latin typeface="Cambria Math" panose="02040503050406030204" pitchFamily="18" charset="0"/>
                                <a:ea typeface="MS Mincho" charset="0"/>
                                <a:cs typeface="Cambria Math" panose="02040503050406030204" pitchFamily="18" charset="0"/>
                              </a:rPr>
                              <m:t>0</m:t>
                            </m:r>
                          </m:sub>
                        </m:sSub>
                        <m:r>
                          <a:rPr lang="en-US" altLang="zh-CN" sz="2000" i="1" kern="100">
                            <a:latin typeface="Cambria Math" panose="02040503050406030204" pitchFamily="18" charset="0"/>
                            <a:ea typeface="MS Mincho" charset="0"/>
                            <a:cs typeface="Cambria Math" panose="02040503050406030204" pitchFamily="18" charset="0"/>
                          </a:rPr>
                          <m:t>(</m:t>
                        </m:r>
                        <m:r>
                          <a:rPr lang="en-US" altLang="zh-CN" sz="2000" i="1" kern="100">
                            <a:latin typeface="Cambria Math" panose="02040503050406030204" pitchFamily="18" charset="0"/>
                            <a:ea typeface="等线" panose="02010600030101010101" charset="-122"/>
                            <a:cs typeface="Cambria Math" panose="02040503050406030204" pitchFamily="18" charset="0"/>
                          </a:rPr>
                          <m:t>𝑡</m:t>
                        </m:r>
                        <m:r>
                          <a:rPr lang="en-US" altLang="zh-CN" sz="2000" i="1" kern="100">
                            <a:latin typeface="Cambria Math" panose="02040503050406030204" pitchFamily="18" charset="0"/>
                            <a:ea typeface="MS Mincho" charset="0"/>
                            <a:cs typeface="Cambria Math" panose="02040503050406030204" pitchFamily="18" charset="0"/>
                          </a:rPr>
                          <m:t>)=</m:t>
                        </m:r>
                        <m:sSub>
                          <m:sSubPr>
                            <m:ctrlPr>
                              <a:rPr lang="zh-CN" altLang="zh-CN" sz="2000" i="1" kern="100">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000" i="1" kern="100">
                                <a:latin typeface="Cambria Math" panose="02040503050406030204" pitchFamily="18" charset="0"/>
                                <a:ea typeface="MS Mincho" charset="0"/>
                                <a:cs typeface="Cambria Math" panose="02040503050406030204" pitchFamily="18" charset="0"/>
                              </a:rPr>
                              <m:t>𝑥</m:t>
                            </m:r>
                          </m:e>
                          <m:sub>
                            <m:r>
                              <a:rPr lang="en-US" altLang="zh-CN" sz="2000" i="1" kern="100">
                                <a:latin typeface="Cambria Math" panose="02040503050406030204" pitchFamily="18" charset="0"/>
                                <a:ea typeface="等线" panose="02010600030101010101" charset="-122"/>
                                <a:cs typeface="Cambria Math" panose="02040503050406030204" pitchFamily="18" charset="0"/>
                              </a:rPr>
                              <m:t>𝐹</m:t>
                            </m:r>
                          </m:sub>
                        </m:sSub>
                        <m:r>
                          <a:rPr lang="en-US" altLang="zh-CN" sz="2000" i="1" kern="100">
                            <a:latin typeface="Cambria Math" panose="02040503050406030204" pitchFamily="18" charset="0"/>
                            <a:ea typeface="MS Mincho" charset="0"/>
                            <a:cs typeface="Cambria Math" panose="02040503050406030204" pitchFamily="18" charset="0"/>
                          </a:rPr>
                          <m:t>(</m:t>
                        </m:r>
                        <m:r>
                          <a:rPr lang="en-US" altLang="zh-CN" sz="2000" i="1" kern="100">
                            <a:latin typeface="Cambria Math" panose="02040503050406030204" pitchFamily="18" charset="0"/>
                            <a:ea typeface="等线" panose="02010600030101010101" charset="-122"/>
                            <a:cs typeface="Cambria Math" panose="02040503050406030204" pitchFamily="18" charset="0"/>
                          </a:rPr>
                          <m:t>𝑡</m:t>
                        </m:r>
                        <m:r>
                          <a:rPr lang="en-US" altLang="zh-CN" sz="2000" i="1" kern="100">
                            <a:latin typeface="Cambria Math" panose="02040503050406030204" pitchFamily="18" charset="0"/>
                            <a:ea typeface="MS Mincho" charset="0"/>
                            <a:cs typeface="Cambria Math" panose="02040503050406030204" pitchFamily="18" charset="0"/>
                          </a:rPr>
                          <m:t>)+</m:t>
                        </m:r>
                        <m:r>
                          <a:rPr lang="en-US" altLang="zh-CN" sz="2000" i="1" kern="100">
                            <a:latin typeface="Cambria Math" panose="02040503050406030204" pitchFamily="18" charset="0"/>
                            <a:ea typeface="等线" panose="02010600030101010101" charset="-122"/>
                            <a:cs typeface="Cambria Math" panose="02040503050406030204" pitchFamily="18" charset="0"/>
                          </a:rPr>
                          <m:t>𝐶</m:t>
                        </m:r>
                        <m:r>
                          <a:rPr lang="en-US" altLang="zh-CN" sz="2000" i="1" kern="100">
                            <a:latin typeface="Cambria Math" panose="02040503050406030204" pitchFamily="18" charset="0"/>
                            <a:ea typeface="MS Mincho" charset="0"/>
                            <a:cs typeface="Cambria Math" panose="02040503050406030204" pitchFamily="18" charset="0"/>
                          </a:rPr>
                          <m:t>∙</m:t>
                        </m:r>
                        <m:r>
                          <a:rPr lang="en-US" altLang="zh-CN" sz="2000" i="1" kern="100">
                            <a:latin typeface="Cambria Math" panose="02040503050406030204" pitchFamily="18" charset="0"/>
                            <a:ea typeface="等线" panose="02010600030101010101" charset="-122"/>
                            <a:cs typeface="Cambria Math" panose="02040503050406030204" pitchFamily="18" charset="0"/>
                          </a:rPr>
                          <m:t>𝑠𝑖𝑛</m:t>
                        </m:r>
                        <m:d>
                          <m:dPr>
                            <m:ctrlPr>
                              <a:rPr lang="zh-CN" altLang="zh-CN" sz="2000" i="1" kern="100">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zh-CN" altLang="zh-CN" sz="2000" i="1" kern="100">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000" i="1" kern="100">
                                    <a:latin typeface="Cambria Math" panose="02040503050406030204" pitchFamily="18" charset="0"/>
                                    <a:ea typeface="MS Mincho" charset="0"/>
                                    <a:cs typeface="Cambria Math" panose="02040503050406030204" pitchFamily="18" charset="0"/>
                                  </a:rPr>
                                  <m:t>𝑥</m:t>
                                </m:r>
                              </m:e>
                              <m:sub>
                                <m:r>
                                  <a:rPr lang="en-US" altLang="zh-CN" sz="2000" i="1" kern="100">
                                    <a:latin typeface="Cambria Math" panose="02040503050406030204" pitchFamily="18" charset="0"/>
                                    <a:ea typeface="等线" panose="02010600030101010101" charset="-122"/>
                                    <a:cs typeface="Cambria Math" panose="02040503050406030204" pitchFamily="18" charset="0"/>
                                  </a:rPr>
                                  <m:t>𝐹</m:t>
                                </m:r>
                              </m:sub>
                            </m:sSub>
                            <m:r>
                              <a:rPr lang="en-US" altLang="zh-CN" sz="2000" i="1" kern="100">
                                <a:latin typeface="Cambria Math" panose="02040503050406030204" pitchFamily="18" charset="0"/>
                                <a:ea typeface="MS Mincho" charset="0"/>
                                <a:cs typeface="Cambria Math" panose="02040503050406030204" pitchFamily="18" charset="0"/>
                              </a:rPr>
                              <m:t>(</m:t>
                            </m:r>
                            <m:r>
                              <a:rPr lang="en-US" altLang="zh-CN" sz="2000" i="1" kern="100">
                                <a:latin typeface="Cambria Math" panose="02040503050406030204" pitchFamily="18" charset="0"/>
                                <a:ea typeface="等线" panose="02010600030101010101" charset="-122"/>
                                <a:cs typeface="Cambria Math" panose="02040503050406030204" pitchFamily="18" charset="0"/>
                              </a:rPr>
                              <m:t>𝑡</m:t>
                            </m:r>
                            <m:r>
                              <a:rPr lang="en-US" altLang="zh-CN" sz="2000" i="1" kern="100">
                                <a:latin typeface="Cambria Math" panose="02040503050406030204" pitchFamily="18" charset="0"/>
                                <a:ea typeface="MS Mincho" charset="0"/>
                                <a:cs typeface="Cambria Math" panose="02040503050406030204" pitchFamily="18" charset="0"/>
                              </a:rPr>
                              <m:t>)+</m:t>
                            </m:r>
                            <m:r>
                              <m:rPr>
                                <m:sty m:val="p"/>
                              </m:rPr>
                              <a:rPr lang="en-US" altLang="zh-CN" sz="2000" kern="100">
                                <a:latin typeface="Cambria Math" panose="02040503050406030204" pitchFamily="18" charset="0"/>
                                <a:ea typeface="等线" panose="02010600030101010101" charset="-122"/>
                                <a:cs typeface="Cambria Math" panose="02040503050406030204" pitchFamily="18" charset="0"/>
                              </a:rPr>
                              <m:t>arctan</m:t>
                            </m:r>
                            <m:r>
                              <a:rPr lang="en-US" altLang="zh-CN" sz="2000" kern="100">
                                <a:latin typeface="Cambria Math" panose="02040503050406030204" pitchFamily="18" charset="0"/>
                                <a:ea typeface="MS Mincho" charset="0"/>
                                <a:cs typeface="Cambria Math" panose="02040503050406030204" pitchFamily="18" charset="0"/>
                              </a:rPr>
                              <m:t>⁡</m:t>
                            </m:r>
                            <m:r>
                              <a:rPr lang="en-US" altLang="zh-CN" sz="2000" i="1" kern="100">
                                <a:latin typeface="Cambria Math" panose="02040503050406030204" pitchFamily="18" charset="0"/>
                                <a:ea typeface="MS Mincho" charset="0"/>
                                <a:cs typeface="Cambria Math" panose="02040503050406030204" pitchFamily="18" charset="0"/>
                              </a:rPr>
                              <m:t>(</m:t>
                            </m:r>
                            <m:r>
                              <a:rPr lang="en-US" altLang="zh-CN" sz="2000" i="1" kern="100">
                                <a:latin typeface="Cambria Math" panose="02040503050406030204" pitchFamily="18" charset="0"/>
                                <a:ea typeface="MS Mincho" charset="0"/>
                                <a:cs typeface="Cambria Math" panose="02040503050406030204" pitchFamily="18" charset="0"/>
                              </a:rPr>
                              <m:t>𝛼</m:t>
                            </m:r>
                            <m:r>
                              <a:rPr lang="en-US" altLang="zh-CN" sz="2000" i="1" kern="100">
                                <a:latin typeface="Cambria Math" panose="02040503050406030204" pitchFamily="18" charset="0"/>
                                <a:ea typeface="MS Mincho" charset="0"/>
                                <a:cs typeface="Cambria Math" panose="02040503050406030204" pitchFamily="18" charset="0"/>
                              </a:rPr>
                              <m:t>)</m:t>
                            </m:r>
                          </m:e>
                        </m:d>
                      </m:e>
                    </m:eqArr>
                  </m:oMath>
                </a14:m>
                <a:endParaRPr lang="en-US" altLang="zh-CN" sz="2000" kern="100" dirty="0">
                  <a:latin typeface="等线" panose="02010600030101010101" charset="-122"/>
                  <a:ea typeface="等线" panose="02010600030101010101" charset="-122"/>
                  <a:cs typeface="Times New Roman" panose="02020603050405020304" pitchFamily="18" charset="0"/>
                </a:endParaRPr>
              </a:p>
              <a:p>
                <a14:m>
                  <m:oMathPara xmlns:m="http://schemas.openxmlformats.org/officeDocument/2006/math">
                    <m:oMathParaPr>
                      <m:jc m:val="left"/>
                    </m:oMathParaPr>
                    <m:oMath xmlns:m="http://schemas.openxmlformats.org/officeDocument/2006/math">
                      <m:eqArr>
                        <m:eqArrPr>
                          <m:ctrlPr>
                            <a:rPr lang="zh-CN" altLang="zh-CN" sz="2000" i="1" kern="100" smtClean="0">
                              <a:latin typeface="Cambria Math" panose="02040503050406030204" pitchFamily="18" charset="0"/>
                              <a:ea typeface="Cambria Math" panose="02040503050406030204" pitchFamily="18" charset="0"/>
                              <a:cs typeface="Cambria Math" panose="02040503050406030204" pitchFamily="18" charset="0"/>
                            </a:rPr>
                          </m:ctrlPr>
                        </m:eqArrPr>
                        <m:e>
                          <m:r>
                            <a:rPr lang="en-US" altLang="zh-CN" sz="2000" i="1" kern="100">
                              <a:latin typeface="Cambria Math" panose="02040503050406030204" pitchFamily="18" charset="0"/>
                              <a:ea typeface="Cambria Math" panose="02040503050406030204" pitchFamily="18" charset="0"/>
                              <a:cs typeface="Cambria Math" panose="02040503050406030204" pitchFamily="18" charset="0"/>
                            </a:rPr>
                            <m:t>𝐷</m:t>
                          </m:r>
                          <m:d>
                            <m:dPr>
                              <m:ctrlPr>
                                <a:rPr lang="zh-CN" altLang="zh-CN" sz="2000" i="1" kern="100">
                                  <a:latin typeface="Cambria Math" panose="02040503050406030204" pitchFamily="18" charset="0"/>
                                  <a:ea typeface="Cambria Math" panose="02040503050406030204" pitchFamily="18" charset="0"/>
                                  <a:cs typeface="Cambria Math" panose="02040503050406030204" pitchFamily="18" charset="0"/>
                                </a:rPr>
                              </m:ctrlPr>
                            </m:dPr>
                            <m:e>
                              <m:r>
                                <a:rPr lang="en-US" altLang="zh-CN" sz="2000" i="1" kern="100">
                                  <a:latin typeface="Cambria Math" panose="02040503050406030204" pitchFamily="18" charset="0"/>
                                  <a:ea typeface="等线" panose="02010600030101010101" charset="-122"/>
                                  <a:cs typeface="Cambria Math" panose="02040503050406030204" pitchFamily="18" charset="0"/>
                                </a:rPr>
                                <m:t>𝑡</m:t>
                              </m:r>
                            </m:e>
                          </m:d>
                        </m:e>
                      </m:eqArr>
                      <m:r>
                        <a:rPr lang="en-US" altLang="zh-CN" sz="2000" b="0" i="1" kern="100" smtClean="0">
                          <a:latin typeface="Cambria Math" panose="02040503050406030204" pitchFamily="18" charset="0"/>
                          <a:ea typeface="MS Mincho" charset="0"/>
                          <a:cs typeface="Cambria Math" panose="02040503050406030204" pitchFamily="18" charset="0"/>
                        </a:rPr>
                        <m:t>=</m:t>
                      </m:r>
                      <m:f>
                        <m:fPr>
                          <m:ctrlPr>
                            <a:rPr lang="en-US" altLang="zh-CN" sz="2000" b="0" i="1" kern="100" smtClean="0">
                              <a:latin typeface="Cambria Math" panose="02040503050406030204" pitchFamily="18" charset="0"/>
                              <a:ea typeface="等线" panose="02010600030101010101" charset="-122"/>
                              <a:cs typeface="Cambria Math" panose="02040503050406030204" pitchFamily="18" charset="0"/>
                            </a:rPr>
                          </m:ctrlPr>
                        </m:fPr>
                        <m:num>
                          <m:sSub>
                            <m:sSubPr>
                              <m:ctrlPr>
                                <a:rPr lang="en-US" altLang="zh-CN" sz="2000" b="0" i="1" kern="100" smtClean="0">
                                  <a:latin typeface="Cambria Math" panose="02040503050406030204" pitchFamily="18" charset="0"/>
                                  <a:ea typeface="等线" panose="02010600030101010101" charset="-122"/>
                                  <a:cs typeface="Cambria Math" panose="02040503050406030204" pitchFamily="18" charset="0"/>
                                </a:rPr>
                              </m:ctrlPr>
                            </m:sSubPr>
                            <m:e>
                              <m:r>
                                <a:rPr lang="zh-CN" altLang="en-US" sz="2000" b="0" i="1" kern="100" smtClean="0">
                                  <a:latin typeface="Cambria Math" panose="02040503050406030204" pitchFamily="18" charset="0"/>
                                  <a:ea typeface="MS Mincho" charset="0"/>
                                  <a:cs typeface="Cambria Math" panose="02040503050406030204" pitchFamily="18" charset="0"/>
                                </a:rPr>
                                <m:t>𝜆</m:t>
                              </m:r>
                            </m:e>
                            <m:sub>
                              <m:r>
                                <a:rPr lang="en-US" altLang="zh-CN" sz="2000" b="0" i="1" kern="100" smtClean="0">
                                  <a:latin typeface="Cambria Math" panose="02040503050406030204" pitchFamily="18" charset="0"/>
                                  <a:ea typeface="MS Mincho" charset="0"/>
                                  <a:cs typeface="Cambria Math" panose="02040503050406030204" pitchFamily="18" charset="0"/>
                                </a:rPr>
                                <m:t>0</m:t>
                              </m:r>
                            </m:sub>
                          </m:sSub>
                        </m:num>
                        <m:den>
                          <m:r>
                            <a:rPr lang="en-US" altLang="zh-CN" sz="2000" b="0" i="1" kern="100" smtClean="0">
                              <a:latin typeface="Cambria Math" panose="02040503050406030204" pitchFamily="18" charset="0"/>
                              <a:ea typeface="MS Mincho" charset="0"/>
                              <a:cs typeface="Cambria Math" panose="02040503050406030204" pitchFamily="18" charset="0"/>
                            </a:rPr>
                            <m:t>4</m:t>
                          </m:r>
                          <m:r>
                            <a:rPr lang="zh-CN" altLang="en-US" sz="2000" b="0" i="1" kern="100" smtClean="0">
                              <a:latin typeface="Cambria Math" panose="02040503050406030204" pitchFamily="18" charset="0"/>
                              <a:ea typeface="MS Mincho" charset="0"/>
                              <a:cs typeface="Cambria Math" panose="02040503050406030204" pitchFamily="18" charset="0"/>
                            </a:rPr>
                            <m:t>𝜋</m:t>
                          </m:r>
                        </m:den>
                      </m:f>
                      <m:r>
                        <a:rPr lang="en-US" altLang="zh-CN" sz="2000" b="0" i="1" kern="100" smtClean="0">
                          <a:latin typeface="Cambria Math" panose="02040503050406030204" pitchFamily="18" charset="0"/>
                          <a:ea typeface="MS Mincho" charset="0"/>
                          <a:cs typeface="Cambria Math" panose="02040503050406030204" pitchFamily="18" charset="0"/>
                        </a:rPr>
                        <m:t>∙</m:t>
                      </m:r>
                      <m:sSub>
                        <m:sSubPr>
                          <m:ctrlPr>
                            <a:rPr lang="zh-CN" altLang="zh-CN" sz="2000" i="1" kern="100">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000" i="1" kern="100">
                              <a:latin typeface="Cambria Math" panose="02040503050406030204" pitchFamily="18" charset="0"/>
                              <a:ea typeface="MS Mincho" charset="0"/>
                              <a:cs typeface="Cambria Math" panose="02040503050406030204" pitchFamily="18" charset="0"/>
                            </a:rPr>
                            <m:t>𝑥</m:t>
                          </m:r>
                        </m:e>
                        <m:sub>
                          <m:r>
                            <a:rPr lang="en-US" altLang="zh-CN" sz="2000" i="1" kern="100">
                              <a:latin typeface="Cambria Math" panose="02040503050406030204" pitchFamily="18" charset="0"/>
                              <a:ea typeface="MS Mincho" charset="0"/>
                              <a:cs typeface="Cambria Math" panose="02040503050406030204" pitchFamily="18" charset="0"/>
                            </a:rPr>
                            <m:t>0</m:t>
                          </m:r>
                        </m:sub>
                      </m:sSub>
                      <m:r>
                        <a:rPr lang="en-US" altLang="zh-CN" sz="2000" i="1" kern="100">
                          <a:latin typeface="Cambria Math" panose="02040503050406030204" pitchFamily="18" charset="0"/>
                          <a:ea typeface="MS Mincho" charset="0"/>
                          <a:cs typeface="Cambria Math" panose="02040503050406030204" pitchFamily="18" charset="0"/>
                        </a:rPr>
                        <m:t>(</m:t>
                      </m:r>
                      <m:r>
                        <a:rPr lang="en-US" altLang="zh-CN" sz="2000" i="1" kern="100">
                          <a:latin typeface="Cambria Math" panose="02040503050406030204" pitchFamily="18" charset="0"/>
                          <a:ea typeface="等线" panose="02010600030101010101" charset="-122"/>
                          <a:cs typeface="Cambria Math" panose="02040503050406030204" pitchFamily="18" charset="0"/>
                        </a:rPr>
                        <m:t>𝑡</m:t>
                      </m:r>
                      <m:r>
                        <a:rPr lang="en-US" altLang="zh-CN" sz="2000" i="1" kern="100">
                          <a:latin typeface="Cambria Math" panose="02040503050406030204" pitchFamily="18" charset="0"/>
                          <a:ea typeface="MS Mincho" charset="0"/>
                          <a:cs typeface="Cambria Math" panose="02040503050406030204" pitchFamily="18" charset="0"/>
                        </a:rPr>
                        <m:t>)</m:t>
                      </m:r>
                    </m:oMath>
                  </m:oMathPara>
                </a14:m>
                <a:endParaRPr lang="en-US" altLang="zh-CN" sz="2000" i="1" kern="100">
                  <a:latin typeface="Cambria Math" panose="02040503050406030204" pitchFamily="18" charset="0"/>
                  <a:ea typeface="MS Mincho" charset="0"/>
                  <a:cs typeface="Cambria Math" panose="02040503050406030204" pitchFamily="18" charset="0"/>
                </a:endParaRPr>
              </a:p>
            </p:txBody>
          </p:sp>
        </mc:Choice>
        <mc:Fallback>
          <p:sp>
            <p:nvSpPr>
              <p:cNvPr id="44" name="文本框 43"/>
              <p:cNvSpPr txBox="1">
                <a:spLocks noRot="1" noChangeAspect="1" noMove="1" noResize="1" noEditPoints="1" noAdjustHandles="1" noChangeArrowheads="1" noChangeShapeType="1" noTextEdit="1"/>
              </p:cNvSpPr>
              <p:nvPr>
                <p:custDataLst>
                  <p:tags r:id="rId6"/>
                </p:custDataLst>
              </p:nvPr>
            </p:nvSpPr>
            <p:spPr>
              <a:xfrm>
                <a:off x="771525" y="3230245"/>
                <a:ext cx="4856480" cy="2030095"/>
              </a:xfrm>
              <a:prstGeom prst="rect">
                <a:avLst/>
              </a:prstGeom>
              <a:blipFill rotWithShape="1">
                <a:blip r:embed="rId7"/>
                <a:stretch>
                  <a:fillRect/>
                </a:stretch>
              </a:blipFill>
            </p:spPr>
            <p:txBody>
              <a:bodyPr/>
              <a:lstStyle/>
              <a:p>
                <a:r>
                  <a:rPr lang="zh-CN" altLang="en-US">
                    <a:noFill/>
                  </a:rPr>
                  <a:t> </a:t>
                </a:r>
              </a:p>
            </p:txBody>
          </p:sp>
        </mc:Fallback>
      </mc:AlternateContent>
      <p:sp>
        <p:nvSpPr>
          <p:cNvPr id="2" name="左大括号 1"/>
          <p:cNvSpPr/>
          <p:nvPr>
            <p:custDataLst>
              <p:tags r:id="rId8"/>
            </p:custDataLst>
          </p:nvPr>
        </p:nvSpPr>
        <p:spPr>
          <a:xfrm>
            <a:off x="327025" y="3477260"/>
            <a:ext cx="308610" cy="1637665"/>
          </a:xfrm>
          <a:prstGeom prst="lef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箭头: 右 21"/>
          <p:cNvSpPr/>
          <p:nvPr>
            <p:custDataLst>
              <p:tags r:id="rId9"/>
            </p:custDataLst>
          </p:nvPr>
        </p:nvSpPr>
        <p:spPr>
          <a:xfrm>
            <a:off x="169298" y="5577414"/>
            <a:ext cx="465781" cy="2652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15"/>
          <p:cNvPicPr>
            <a:picLocks noChangeAspect="1"/>
          </p:cNvPicPr>
          <p:nvPr>
            <p:custDataLst>
              <p:tags r:id="rId10"/>
            </p:custDataLst>
          </p:nvPr>
        </p:nvPicPr>
        <p:blipFill>
          <a:blip r:embed="rId11"/>
          <a:srcRect l="24865" r="24689"/>
          <a:stretch>
            <a:fillRect/>
          </a:stretch>
        </p:blipFill>
        <p:spPr>
          <a:xfrm>
            <a:off x="457200" y="1043940"/>
            <a:ext cx="5008880" cy="2186305"/>
          </a:xfrm>
          <a:prstGeom prst="rect">
            <a:avLst/>
          </a:prstGeom>
          <a:ln>
            <a:noFill/>
          </a:ln>
        </p:spPr>
      </p:pic>
      <p:pic>
        <p:nvPicPr>
          <p:cNvPr id="12" name="图片 11"/>
          <p:cNvPicPr>
            <a:picLocks noChangeAspect="1"/>
          </p:cNvPicPr>
          <p:nvPr>
            <p:custDataLst>
              <p:tags r:id="rId12"/>
            </p:custDataLst>
          </p:nvPr>
        </p:nvPicPr>
        <p:blipFill>
          <a:blip r:embed="rId13"/>
          <a:stretch>
            <a:fillRect/>
          </a:stretch>
        </p:blipFill>
        <p:spPr>
          <a:xfrm>
            <a:off x="-2034540" y="5378450"/>
            <a:ext cx="11833860" cy="563245"/>
          </a:xfrm>
          <a:prstGeom prst="rect">
            <a:avLst/>
          </a:prstGeom>
        </p:spPr>
      </p:pic>
      <p:sp>
        <p:nvSpPr>
          <p:cNvPr id="17" name="文本框 16"/>
          <p:cNvSpPr txBox="1"/>
          <p:nvPr/>
        </p:nvSpPr>
        <p:spPr>
          <a:xfrm>
            <a:off x="3153410" y="5941695"/>
            <a:ext cx="5886450" cy="570230"/>
          </a:xfrm>
          <a:prstGeom prst="rect">
            <a:avLst/>
          </a:prstGeom>
          <a:noFill/>
        </p:spPr>
        <p:txBody>
          <a:bodyPr wrap="square" rtlCol="0" anchor="t">
            <a:noAutofit/>
          </a:bodyPr>
          <a:p>
            <a:pPr algn="just">
              <a:lnSpc>
                <a:spcPct val="130000"/>
              </a:lnSpc>
            </a:pPr>
            <a:r>
              <a:rPr lang="en-US" altLang="zh-CN" sz="2400" dirty="0">
                <a:solidFill>
                  <a:schemeClr val="accent6"/>
                </a:solidFill>
                <a:latin typeface="Times New Roman" panose="02020603050405020304" pitchFamily="18" charset="0"/>
                <a:ea typeface="楷体" panose="02010609060101010101" pitchFamily="49" charset="-122"/>
                <a:sym typeface="+mn-ea"/>
              </a:rPr>
              <a:t>(</a:t>
            </a:r>
            <a:r>
              <a:rPr lang="zh-CN" altLang="en-US" sz="2400" dirty="0">
                <a:solidFill>
                  <a:schemeClr val="accent6"/>
                </a:solidFill>
                <a:latin typeface="Times New Roman" panose="02020603050405020304" pitchFamily="18" charset="0"/>
                <a:ea typeface="楷体" panose="02010609060101010101" pitchFamily="49" charset="-122"/>
                <a:sym typeface="+mn-ea"/>
              </a:rPr>
              <a:t>Bessel function</a:t>
            </a:r>
            <a:r>
              <a:rPr lang="en-US" altLang="zh-CN" sz="2400" dirty="0">
                <a:solidFill>
                  <a:schemeClr val="accent6"/>
                </a:solidFill>
                <a:latin typeface="Times New Roman" panose="02020603050405020304" pitchFamily="18" charset="0"/>
                <a:ea typeface="楷体" panose="02010609060101010101" pitchFamily="49" charset="-122"/>
                <a:sym typeface="+mn-ea"/>
              </a:rPr>
              <a:t>)</a:t>
            </a:r>
            <a:endParaRPr lang="en-US" altLang="zh-CN" sz="2400" dirty="0">
              <a:solidFill>
                <a:schemeClr val="accent6"/>
              </a:solidFill>
              <a:latin typeface="Times New Roman" panose="02020603050405020304" pitchFamily="18" charset="0"/>
              <a:ea typeface="楷体" panose="02010609060101010101" pitchFamily="49" charset="-122"/>
              <a:sym typeface="+mn-ea"/>
            </a:endParaRPr>
          </a:p>
        </p:txBody>
      </p:sp>
      <p:sp>
        <p:nvSpPr>
          <p:cNvPr id="19" name="箭头: 右 21"/>
          <p:cNvSpPr/>
          <p:nvPr>
            <p:custDataLst>
              <p:tags r:id="rId14"/>
            </p:custDataLst>
          </p:nvPr>
        </p:nvSpPr>
        <p:spPr>
          <a:xfrm>
            <a:off x="2720340" y="6059805"/>
            <a:ext cx="433070" cy="339090"/>
          </a:xfrm>
          <a:prstGeom prst="up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0" name="直接连接符 19"/>
          <p:cNvCxnSpPr/>
          <p:nvPr/>
        </p:nvCxnSpPr>
        <p:spPr>
          <a:xfrm flipV="1">
            <a:off x="2458720" y="5952490"/>
            <a:ext cx="4377690" cy="12065"/>
          </a:xfrm>
          <a:prstGeom prst="line">
            <a:avLst/>
          </a:prstGeom>
          <a:ln>
            <a:solidFill>
              <a:schemeClr val="accent6"/>
            </a:solidFill>
          </a:ln>
        </p:spPr>
        <p:style>
          <a:lnRef idx="2">
            <a:schemeClr val="accent1"/>
          </a:lnRef>
          <a:fillRef idx="0">
            <a:srgbClr val="FFFFFF"/>
          </a:fillRef>
          <a:effectRef idx="0">
            <a:srgbClr val="FFFFFF"/>
          </a:effectRef>
          <a:fontRef idx="minor">
            <a:schemeClr val="tx1"/>
          </a:fontRef>
        </p:style>
      </p:cxnSp>
      <p:pic>
        <p:nvPicPr>
          <p:cNvPr id="21" name="图片 20"/>
          <p:cNvPicPr>
            <a:picLocks noChangeAspect="1"/>
          </p:cNvPicPr>
          <p:nvPr>
            <p:custDataLst>
              <p:tags r:id="rId15"/>
            </p:custDataLst>
          </p:nvPr>
        </p:nvPicPr>
        <p:blipFill>
          <a:blip r:embed="rId16">
            <a:extLst>
              <a:ext uri="{28A0092B-C50C-407E-A947-70E740481C1C}">
                <a14:useLocalDpi xmlns:a14="http://schemas.microsoft.com/office/drawing/2010/main" val="0"/>
              </a:ext>
            </a:extLst>
          </a:blip>
          <a:stretch>
            <a:fillRect/>
          </a:stretch>
        </p:blipFill>
        <p:spPr>
          <a:xfrm>
            <a:off x="7406005" y="203835"/>
            <a:ext cx="4306570" cy="3026410"/>
          </a:xfrm>
          <a:prstGeom prst="rect">
            <a:avLst/>
          </a:prstGeom>
        </p:spPr>
      </p:pic>
      <p:pic>
        <p:nvPicPr>
          <p:cNvPr id="23" name="图片 2"/>
          <p:cNvPicPr>
            <a:picLocks noChangeAspect="1"/>
          </p:cNvPicPr>
          <p:nvPr>
            <p:custDataLst>
              <p:tags r:id="rId17"/>
            </p:custDataLst>
          </p:nvPr>
        </p:nvPicPr>
        <p:blipFill>
          <a:blip r:embed="rId18"/>
          <a:srcRect t="76395" r="53261"/>
          <a:stretch>
            <a:fillRect/>
          </a:stretch>
        </p:blipFill>
        <p:spPr>
          <a:xfrm>
            <a:off x="7317105" y="3555365"/>
            <a:ext cx="4395470" cy="1374140"/>
          </a:xfrm>
          <a:prstGeom prst="rect">
            <a:avLst/>
          </a:prstGeom>
        </p:spPr>
      </p:pic>
      <p:pic>
        <p:nvPicPr>
          <p:cNvPr id="24" name="图片 2"/>
          <p:cNvPicPr>
            <a:picLocks noChangeAspect="1"/>
          </p:cNvPicPr>
          <p:nvPr>
            <p:custDataLst>
              <p:tags r:id="rId19"/>
            </p:custDataLst>
          </p:nvPr>
        </p:nvPicPr>
        <p:blipFill>
          <a:blip r:embed="rId18"/>
          <a:srcRect l="49852" t="76941" r="3753"/>
          <a:stretch>
            <a:fillRect/>
          </a:stretch>
        </p:blipFill>
        <p:spPr>
          <a:xfrm>
            <a:off x="7317105" y="5335270"/>
            <a:ext cx="4363085" cy="13423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7201" y="211638"/>
            <a:ext cx="2377504" cy="585380"/>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22767" b="20606"/>
          <a:stretch>
            <a:fillRect/>
          </a:stretch>
        </p:blipFill>
        <p:spPr>
          <a:xfrm>
            <a:off x="10123043" y="147638"/>
            <a:ext cx="1589532" cy="900112"/>
          </a:xfrm>
          <a:prstGeom prst="rect">
            <a:avLst/>
          </a:prstGeom>
        </p:spPr>
      </p:pic>
      <p:pic>
        <p:nvPicPr>
          <p:cNvPr id="9" name="图片 8"/>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3363" t="17813" b="29592"/>
          <a:stretch>
            <a:fillRect/>
          </a:stretch>
        </p:blipFill>
        <p:spPr>
          <a:xfrm>
            <a:off x="8802824" y="3589171"/>
            <a:ext cx="5947698" cy="3353848"/>
          </a:xfrm>
          <a:prstGeom prst="rect">
            <a:avLst/>
          </a:prstGeom>
        </p:spPr>
      </p:pic>
      <p:pic>
        <p:nvPicPr>
          <p:cNvPr id="10" name="图片 9"/>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t="41264" r="61591" b="29592"/>
          <a:stretch>
            <a:fillRect/>
          </a:stretch>
        </p:blipFill>
        <p:spPr>
          <a:xfrm>
            <a:off x="5542082" y="4625269"/>
            <a:ext cx="4898315" cy="1858484"/>
          </a:xfrm>
          <a:prstGeom prst="rect">
            <a:avLst/>
          </a:prstGeom>
        </p:spPr>
      </p:pic>
      <p:pic>
        <p:nvPicPr>
          <p:cNvPr id="12" name="图片 11"/>
          <p:cNvPicPr>
            <a:picLocks noChangeAspect="1"/>
          </p:cNvPicPr>
          <p:nvPr>
            <p:custDataLst>
              <p:tags r:id="rId5"/>
            </p:custDataLst>
          </p:nvPr>
        </p:nvPicPr>
        <p:blipFill>
          <a:blip r:embed="rId6"/>
          <a:stretch>
            <a:fillRect/>
          </a:stretch>
        </p:blipFill>
        <p:spPr>
          <a:xfrm>
            <a:off x="3021965" y="1047750"/>
            <a:ext cx="11833860" cy="563245"/>
          </a:xfrm>
          <a:prstGeom prst="rect">
            <a:avLst/>
          </a:prstGeom>
        </p:spPr>
      </p:pic>
      <p:pic>
        <p:nvPicPr>
          <p:cNvPr id="14" name="图片 13"/>
          <p:cNvPicPr>
            <a:picLocks noChangeAspect="1"/>
          </p:cNvPicPr>
          <p:nvPr/>
        </p:nvPicPr>
        <p:blipFill>
          <a:blip r:embed="rId7"/>
          <a:stretch>
            <a:fillRect/>
          </a:stretch>
        </p:blipFill>
        <p:spPr>
          <a:xfrm>
            <a:off x="2936240" y="2670810"/>
            <a:ext cx="12727305" cy="3343275"/>
          </a:xfrm>
          <a:prstGeom prst="rect">
            <a:avLst/>
          </a:prstGeom>
        </p:spPr>
      </p:pic>
      <p:sp>
        <p:nvSpPr>
          <p:cNvPr id="17" name="文本框 16"/>
          <p:cNvSpPr txBox="1"/>
          <p:nvPr/>
        </p:nvSpPr>
        <p:spPr>
          <a:xfrm>
            <a:off x="8152765" y="1751330"/>
            <a:ext cx="5886450" cy="570230"/>
          </a:xfrm>
          <a:prstGeom prst="rect">
            <a:avLst/>
          </a:prstGeom>
          <a:noFill/>
        </p:spPr>
        <p:txBody>
          <a:bodyPr wrap="square" rtlCol="0" anchor="t">
            <a:noAutofit/>
          </a:bodyPr>
          <a:p>
            <a:pPr algn="just">
              <a:lnSpc>
                <a:spcPct val="130000"/>
              </a:lnSpc>
            </a:pPr>
            <a:r>
              <a:rPr lang="en-US" altLang="zh-CN" sz="2400" dirty="0">
                <a:solidFill>
                  <a:schemeClr val="accent6"/>
                </a:solidFill>
                <a:latin typeface="Times New Roman" panose="02020603050405020304" pitchFamily="18" charset="0"/>
                <a:ea typeface="楷体" panose="02010609060101010101" pitchFamily="49" charset="-122"/>
                <a:sym typeface="+mn-ea"/>
              </a:rPr>
              <a:t>(</a:t>
            </a:r>
            <a:r>
              <a:rPr lang="zh-CN" altLang="en-US" sz="2400" dirty="0">
                <a:solidFill>
                  <a:schemeClr val="accent6"/>
                </a:solidFill>
                <a:latin typeface="Times New Roman" panose="02020603050405020304" pitchFamily="18" charset="0"/>
                <a:ea typeface="楷体" panose="02010609060101010101" pitchFamily="49" charset="-122"/>
                <a:sym typeface="+mn-ea"/>
              </a:rPr>
              <a:t>Bessel function</a:t>
            </a:r>
            <a:r>
              <a:rPr lang="en-US" altLang="zh-CN" sz="2400" dirty="0">
                <a:solidFill>
                  <a:schemeClr val="accent6"/>
                </a:solidFill>
                <a:latin typeface="Times New Roman" panose="02020603050405020304" pitchFamily="18" charset="0"/>
                <a:ea typeface="楷体" panose="02010609060101010101" pitchFamily="49" charset="-122"/>
                <a:sym typeface="+mn-ea"/>
              </a:rPr>
              <a:t>)</a:t>
            </a:r>
            <a:endParaRPr lang="en-US" altLang="zh-CN" sz="2400" dirty="0">
              <a:solidFill>
                <a:schemeClr val="accent6"/>
              </a:solidFill>
              <a:latin typeface="Times New Roman" panose="02020603050405020304" pitchFamily="18" charset="0"/>
              <a:ea typeface="楷体" panose="02010609060101010101" pitchFamily="49" charset="-122"/>
              <a:sym typeface="+mn-ea"/>
            </a:endParaRPr>
          </a:p>
        </p:txBody>
      </p:sp>
      <p:sp>
        <p:nvSpPr>
          <p:cNvPr id="19" name="箭头: 右 21"/>
          <p:cNvSpPr/>
          <p:nvPr>
            <p:custDataLst>
              <p:tags r:id="rId8"/>
            </p:custDataLst>
          </p:nvPr>
        </p:nvSpPr>
        <p:spPr>
          <a:xfrm>
            <a:off x="7719695" y="1864360"/>
            <a:ext cx="433070" cy="339090"/>
          </a:xfrm>
          <a:prstGeom prst="up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0" name="直接连接符 19"/>
          <p:cNvCxnSpPr/>
          <p:nvPr/>
        </p:nvCxnSpPr>
        <p:spPr>
          <a:xfrm flipV="1">
            <a:off x="7534275" y="1598930"/>
            <a:ext cx="4377690" cy="12065"/>
          </a:xfrm>
          <a:prstGeom prst="line">
            <a:avLst/>
          </a:prstGeom>
          <a:ln>
            <a:solidFill>
              <a:schemeClr val="accent6"/>
            </a:solidFill>
          </a:ln>
        </p:spPr>
        <p:style>
          <a:lnRef idx="2">
            <a:schemeClr val="accent1"/>
          </a:lnRef>
          <a:fillRef idx="0">
            <a:srgbClr val="FFFFFF"/>
          </a:fillRef>
          <a:effectRef idx="0">
            <a:srgbClr val="FFFFFF"/>
          </a:effectRef>
          <a:fontRef idx="minor">
            <a:schemeClr val="tx1"/>
          </a:fontRef>
        </p:style>
      </p:cxnSp>
      <p:pic>
        <p:nvPicPr>
          <p:cNvPr id="27" name="图片 26"/>
          <p:cNvPicPr>
            <a:picLocks noChangeAspect="1"/>
          </p:cNvPicPr>
          <p:nvPr>
            <p:custDataLst>
              <p:tags r:id="rId9"/>
            </p:custDataLst>
          </p:nvPr>
        </p:nvPicPr>
        <p:blipFill>
          <a:blip r:embed="rId10"/>
          <a:stretch>
            <a:fillRect/>
          </a:stretch>
        </p:blipFill>
        <p:spPr>
          <a:xfrm>
            <a:off x="185420" y="1731645"/>
            <a:ext cx="6431280" cy="49911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7201" y="211638"/>
            <a:ext cx="2377504" cy="585380"/>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22767" b="20606"/>
          <a:stretch>
            <a:fillRect/>
          </a:stretch>
        </p:blipFill>
        <p:spPr>
          <a:xfrm>
            <a:off x="10123043" y="147638"/>
            <a:ext cx="1589532" cy="900112"/>
          </a:xfrm>
          <a:prstGeom prst="rect">
            <a:avLst/>
          </a:prstGeom>
        </p:spPr>
      </p:pic>
      <p:pic>
        <p:nvPicPr>
          <p:cNvPr id="9" name="图片 8"/>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3363" t="17813" b="29592"/>
          <a:stretch>
            <a:fillRect/>
          </a:stretch>
        </p:blipFill>
        <p:spPr>
          <a:xfrm>
            <a:off x="6511744" y="1213001"/>
            <a:ext cx="5947698" cy="3353848"/>
          </a:xfrm>
          <a:prstGeom prst="rect">
            <a:avLst/>
          </a:prstGeom>
        </p:spPr>
      </p:pic>
      <p:pic>
        <p:nvPicPr>
          <p:cNvPr id="10" name="图片 9"/>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t="41264" r="61591" b="29592"/>
          <a:stretch>
            <a:fillRect/>
          </a:stretch>
        </p:blipFill>
        <p:spPr>
          <a:xfrm>
            <a:off x="-120213" y="4627809"/>
            <a:ext cx="4898315" cy="1858484"/>
          </a:xfrm>
          <a:prstGeom prst="rect">
            <a:avLst/>
          </a:prstGeom>
        </p:spPr>
      </p:pic>
      <p:grpSp>
        <p:nvGrpSpPr>
          <p:cNvPr id="11" name="组合 10"/>
          <p:cNvGrpSpPr/>
          <p:nvPr/>
        </p:nvGrpSpPr>
        <p:grpSpPr>
          <a:xfrm>
            <a:off x="7182910" y="1528368"/>
            <a:ext cx="4480999" cy="4289397"/>
            <a:chOff x="7474429" y="1578844"/>
            <a:chExt cx="4480999" cy="4289397"/>
          </a:xfrm>
        </p:grpSpPr>
        <p:grpSp>
          <p:nvGrpSpPr>
            <p:cNvPr id="12" name="组合 11"/>
            <p:cNvGrpSpPr/>
            <p:nvPr/>
          </p:nvGrpSpPr>
          <p:grpSpPr>
            <a:xfrm>
              <a:off x="7474429" y="1578844"/>
              <a:ext cx="4480999" cy="4289397"/>
              <a:chOff x="351758" y="1473063"/>
              <a:chExt cx="4480999" cy="4289397"/>
            </a:xfrm>
          </p:grpSpPr>
          <mc:AlternateContent xmlns:mc="http://schemas.openxmlformats.org/markup-compatibility/2006">
            <mc:Choice xmlns:a14="http://schemas.microsoft.com/office/drawing/2010/main" Requires="a14">
              <p:sp>
                <p:nvSpPr>
                  <p:cNvPr id="15" name="文本框 14"/>
                  <p:cNvSpPr txBox="1"/>
                  <p:nvPr>
                    <p:custDataLst>
                      <p:tags r:id="rId5"/>
                    </p:custDataLst>
                  </p:nvPr>
                </p:nvSpPr>
                <p:spPr>
                  <a:xfrm>
                    <a:off x="420307" y="1473063"/>
                    <a:ext cx="3988334" cy="368300"/>
                  </a:xfrm>
                  <a:prstGeom prst="rect">
                    <a:avLst/>
                  </a:prstGeom>
                  <a:noFill/>
                </p:spPr>
                <p:txBody>
                  <a:bodyPr wrap="square" rtlCol="0">
                    <a:spAutoFit/>
                  </a:bodyPr>
                  <a:p>
                    <a:r>
                      <a:rPr lang="en-US" altLang="zh-CN" dirty="0">
                        <a:latin typeface="Times New Roman" panose="02020603050405020304" pitchFamily="18" charset="0"/>
                        <a:cs typeface="Times New Roman" panose="02020603050405020304" pitchFamily="18" charset="0"/>
                      </a:rPr>
                      <a:t>Algorithm : </a:t>
                    </a:r>
                    <a14:m>
                      <m:oMath xmlns:m="http://schemas.openxmlformats.org/officeDocument/2006/math">
                        <m:r>
                          <a:rPr lang="en-US" altLang="zh-CN" b="0" i="1" dirty="0" smtClean="0">
                            <a:latin typeface="Cambria Math" panose="02040503050406030204" pitchFamily="18" charset="0"/>
                          </a:rPr>
                          <m:t>𝐿</m:t>
                        </m:r>
                        <m:r>
                          <a:rPr lang="en-US" altLang="zh-CN" b="0" i="1" smtClean="0">
                            <a:latin typeface="Cambria Math" panose="02040503050406030204" pitchFamily="18" charset="0"/>
                          </a:rPr>
                          <m:t>=</m:t>
                        </m:r>
                        <m:r>
                          <a:rPr lang="en-US" altLang="zh-CN" b="0" i="1" smtClean="0">
                            <a:latin typeface="Cambria Math" panose="02040503050406030204" pitchFamily="18" charset="0"/>
                          </a:rPr>
                          <m:t>𝑇𝑆𝑃𝑀</m:t>
                        </m:r>
                        <m:r>
                          <a:rPr lang="en-US" altLang="zh-CN" b="0" i="1" smtClean="0">
                            <a:latin typeface="Cambria Math" panose="02040503050406030204" pitchFamily="18" charset="0"/>
                          </a:rPr>
                          <m:t>[ </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𝑟</m:t>
                        </m:r>
                        <m:r>
                          <a:rPr lang="en-US" altLang="zh-CN" b="0" i="1" smtClean="0">
                            <a:latin typeface="Cambria Math" panose="02040503050406030204" pitchFamily="18" charset="0"/>
                          </a:rPr>
                          <m:t> ]</m:t>
                        </m:r>
                      </m:oMath>
                    </a14:m>
                    <a:endParaRPr lang="zh-CN" altLang="en-US" dirty="0">
                      <a:latin typeface="Times New Roman" panose="02020603050405020304" pitchFamily="18" charset="0"/>
                      <a:cs typeface="Times New Roman" panose="02020603050405020304" pitchFamily="18" charset="0"/>
                    </a:endParaRPr>
                  </a:p>
                </p:txBody>
              </p:sp>
            </mc:Choice>
            <mc:Fallback>
              <p:sp>
                <p:nvSpPr>
                  <p:cNvPr id="15" name="文本框 14"/>
                  <p:cNvSpPr txBox="1">
                    <a:spLocks noRot="1" noChangeAspect="1" noMove="1" noResize="1" noEditPoints="1" noAdjustHandles="1" noChangeArrowheads="1" noChangeShapeType="1" noTextEdit="1"/>
                  </p:cNvSpPr>
                  <p:nvPr>
                    <p:custDataLst>
                      <p:tags r:id="rId6"/>
                    </p:custDataLst>
                  </p:nvPr>
                </p:nvSpPr>
                <p:spPr>
                  <a:xfrm>
                    <a:off x="420307" y="1473063"/>
                    <a:ext cx="3988334" cy="368300"/>
                  </a:xfrm>
                  <a:prstGeom prst="rect">
                    <a:avLst/>
                  </a:prstGeom>
                  <a:blipFill rotWithShape="1">
                    <a:blip r:embed="rId7"/>
                  </a:blipFill>
                </p:spPr>
                <p:txBody>
                  <a:bodyPr/>
                  <a:lstStyle/>
                  <a:p>
                    <a:r>
                      <a:rPr lang="zh-CN" altLang="en-US">
                        <a:noFill/>
                      </a:rPr>
                      <a:t> </a:t>
                    </a:r>
                  </a:p>
                </p:txBody>
              </p:sp>
            </mc:Fallback>
          </mc:AlternateContent>
          <p:grpSp>
            <p:nvGrpSpPr>
              <p:cNvPr id="16" name="组合 15"/>
              <p:cNvGrpSpPr/>
              <p:nvPr/>
            </p:nvGrpSpPr>
            <p:grpSpPr>
              <a:xfrm>
                <a:off x="351758" y="1918595"/>
                <a:ext cx="4480999" cy="3843865"/>
                <a:chOff x="288378" y="1842395"/>
                <a:chExt cx="4480999" cy="3843865"/>
              </a:xfrm>
            </p:grpSpPr>
            <mc:AlternateContent xmlns:mc="http://schemas.openxmlformats.org/markup-compatibility/2006">
              <mc:Choice xmlns:a14="http://schemas.microsoft.com/office/drawing/2010/main" Requires="a14">
                <p:sp>
                  <p:nvSpPr>
                    <p:cNvPr id="17" name="文本框 16"/>
                    <p:cNvSpPr txBox="1"/>
                    <p:nvPr>
                      <p:custDataLst>
                        <p:tags r:id="rId8"/>
                      </p:custDataLst>
                    </p:nvPr>
                  </p:nvSpPr>
                  <p:spPr>
                    <a:xfrm>
                      <a:off x="472495" y="1960928"/>
                      <a:ext cx="1636410" cy="379399"/>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groupChr>
                              <m:groupChrPr>
                                <m:chr m:val="→"/>
                                <m:vertJc m:val="bot"/>
                                <m:ctrlPr>
                                  <a:rPr lang="el-GR" altLang="zh-CN" i="1" smtClean="0">
                                    <a:latin typeface="Cambria Math" panose="02040503050406030204" pitchFamily="18" charset="0"/>
                                  </a:rPr>
                                </m:ctrlPr>
                              </m:groupChrPr>
                              <m:e>
                                <m:r>
                                  <m:rPr>
                                    <m:sty m:val="p"/>
                                    <m:brk m:alnAt="2"/>
                                  </m:rPr>
                                  <a:rPr lang="en-US" altLang="zh-CN" b="0" i="0" smtClean="0">
                                    <a:latin typeface="Cambria Math" panose="02040503050406030204" pitchFamily="18" charset="0"/>
                                  </a:rPr>
                                  <m:t>S</m:t>
                                </m:r>
                                <m:r>
                                  <m:rPr>
                                    <m:sty m:val="p"/>
                                  </m:rPr>
                                  <a:rPr lang="en-US" altLang="zh-CN" b="0" i="0" smtClean="0">
                                    <a:latin typeface="Cambria Math" panose="02040503050406030204" pitchFamily="18" charset="0"/>
                                  </a:rPr>
                                  <m:t>TFT</m:t>
                                </m:r>
                              </m:e>
                            </m:groupChr>
                            <m:r>
                              <a:rPr lang="en-US" altLang="zh-CN" b="0" i="1" smtClean="0">
                                <a:latin typeface="Cambria Math" panose="02040503050406030204" pitchFamily="18" charset="0"/>
                              </a:rPr>
                              <m:t>𝑇𝐹</m:t>
                            </m:r>
                            <m:r>
                              <a:rPr lang="en-US" altLang="zh-CN" b="0" i="1" smtClean="0">
                                <a:latin typeface="Cambria Math" panose="02040503050406030204" pitchFamily="18" charset="0"/>
                              </a:rPr>
                              <m:t>(</m:t>
                            </m:r>
                            <m:r>
                              <a:rPr lang="zh-CN" altLang="en-US" b="0" i="1" smtClean="0">
                                <a:latin typeface="Cambria Math" panose="02040503050406030204" pitchFamily="18" charset="0"/>
                              </a:rPr>
                              <m:t>𝜔</m:t>
                            </m:r>
                            <m:r>
                              <a:rPr lang="en-US" altLang="zh-CN" b="0" i="1" smtClean="0">
                                <a:latin typeface="Cambria Math" panose="02040503050406030204" pitchFamily="18" charset="0"/>
                              </a:rPr>
                              <m:t>)</m:t>
                            </m:r>
                          </m:oMath>
                        </m:oMathPara>
                      </a14:m>
                      <a:endParaRPr lang="zh-CN" altLang="en-US" dirty="0"/>
                    </a:p>
                  </p:txBody>
                </p:sp>
              </mc:Choice>
              <mc:Fallback>
                <p:sp>
                  <p:nvSpPr>
                    <p:cNvPr id="17" name="文本框 16"/>
                    <p:cNvSpPr txBox="1">
                      <a:spLocks noRot="1" noChangeAspect="1" noMove="1" noResize="1" noEditPoints="1" noAdjustHandles="1" noChangeArrowheads="1" noChangeShapeType="1" noTextEdit="1"/>
                    </p:cNvSpPr>
                    <p:nvPr>
                      <p:custDataLst>
                        <p:tags r:id="rId9"/>
                      </p:custDataLst>
                    </p:nvPr>
                  </p:nvSpPr>
                  <p:spPr>
                    <a:xfrm>
                      <a:off x="472495" y="1960928"/>
                      <a:ext cx="1636410" cy="379399"/>
                    </a:xfrm>
                    <a:prstGeom prst="rect">
                      <a:avLst/>
                    </a:prstGeom>
                    <a:blipFill rotWithShape="1">
                      <a:blip r:embed="rId10"/>
                    </a:blipFill>
                  </p:spPr>
                  <p:txBody>
                    <a:bodyPr/>
                    <a:lstStyle/>
                    <a:p>
                      <a:r>
                        <a:rPr lang="zh-CN" altLang="en-US">
                          <a:noFill/>
                        </a:rPr>
                        <a:t> </a:t>
                      </a:r>
                    </a:p>
                  </p:txBody>
                </p:sp>
              </mc:Fallback>
            </mc:AlternateContent>
            <p:cxnSp>
              <p:nvCxnSpPr>
                <p:cNvPr id="18" name="直接连接符 17"/>
                <p:cNvCxnSpPr/>
                <p:nvPr>
                  <p:custDataLst>
                    <p:tags r:id="rId11"/>
                  </p:custDataLst>
                </p:nvPr>
              </p:nvCxnSpPr>
              <p:spPr>
                <a:xfrm flipV="1">
                  <a:off x="439509" y="1842395"/>
                  <a:ext cx="3988399" cy="8466"/>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p:cNvCxnSpPr/>
                <p:nvPr>
                  <p:custDataLst>
                    <p:tags r:id="rId12"/>
                  </p:custDataLst>
                </p:nvPr>
              </p:nvCxnSpPr>
              <p:spPr>
                <a:xfrm>
                  <a:off x="439508" y="1960928"/>
                  <a:ext cx="3988400" cy="0"/>
                </a:xfrm>
                <a:prstGeom prst="line">
                  <a:avLst/>
                </a:prstGeom>
                <a:ln>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custDataLst>
                    <p:tags r:id="rId13"/>
                  </p:custDataLst>
                </p:nvPr>
              </p:nvCxnSpPr>
              <p:spPr>
                <a:xfrm>
                  <a:off x="406403" y="5686260"/>
                  <a:ext cx="4021505"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21" name="文本框 20"/>
                    <p:cNvSpPr txBox="1"/>
                    <p:nvPr>
                      <p:custDataLst>
                        <p:tags r:id="rId14"/>
                      </p:custDataLst>
                    </p:nvPr>
                  </p:nvSpPr>
                  <p:spPr>
                    <a:xfrm>
                      <a:off x="472495" y="3244999"/>
                      <a:ext cx="1820545" cy="507365"/>
                    </a:xfrm>
                    <a:prstGeom prst="rect">
                      <a:avLst/>
                    </a:prstGeom>
                    <a:noFill/>
                  </p:spPr>
                  <p:txBody>
                    <a:bodyPr wrap="none" lIns="0" tIns="0" rIns="0" bIns="0" rtlCol="0">
                      <a:spAutoFit/>
                    </a:bodyPr>
                    <a:p>
                      <a14:m>
                        <m:oMath xmlns:m="http://schemas.openxmlformats.org/officeDocument/2006/math">
                          <m:sSub>
                            <m:sSubPr>
                              <m:ctrlPr>
                                <a:rPr lang="el-GR" altLang="zh-CN"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Γ</m:t>
                              </m:r>
                            </m:e>
                            <m:sub>
                              <m:r>
                                <a:rPr lang="en-US" altLang="zh-CN" b="0" i="1" smtClean="0">
                                  <a:latin typeface="Cambria Math" panose="02040503050406030204" pitchFamily="18" charset="0"/>
                                </a:rPr>
                                <m:t>𝑟</m:t>
                              </m:r>
                            </m:sub>
                          </m:sSub>
                          <m:r>
                            <a:rPr lang="en-US" altLang="zh-CN" i="1" smtClean="0">
                              <a:latin typeface="Cambria Math" panose="02040503050406030204" pitchFamily="18" charset="0"/>
                            </a:rPr>
                            <m:t>=</m:t>
                          </m:r>
                        </m:oMath>
                      </a14:m>
                      <a:r>
                        <a:rPr lang="en-US" altLang="zh-CN" dirty="0"/>
                        <a:t> </a:t>
                      </a:r>
                      <a14:m>
                        <m:oMath xmlns:m="http://schemas.openxmlformats.org/officeDocument/2006/math">
                          <m:d>
                            <m:dPr>
                              <m:begChr m:val="{"/>
                              <m:endChr m:val=""/>
                              <m:ctrlPr>
                                <a:rPr lang="en-US" altLang="zh-CN" i="1" dirty="0">
                                  <a:latin typeface="Cambria Math" panose="02040503050406030204" pitchFamily="18" charset="0"/>
                                  <a:cs typeface="Cambria Math" panose="02040503050406030204" pitchFamily="18" charset="0"/>
                                </a:rPr>
                              </m:ctrlPr>
                            </m:dPr>
                            <m:e>
                              <m:eqArr>
                                <m:eqArrPr>
                                  <m:ctrlPr>
                                    <a:rPr lang="en-US" altLang="zh-CN" i="1" dirty="0">
                                      <a:latin typeface="Cambria Math" panose="02040503050406030204" pitchFamily="18" charset="0"/>
                                      <a:cs typeface="Cambria Math" panose="02040503050406030204" pitchFamily="18" charset="0"/>
                                    </a:rPr>
                                  </m:ctrlPr>
                                </m:eqArrPr>
                                <m:e>
                                  <m:r>
                                    <a:rPr lang="en-US" altLang="zh-CN" i="1" dirty="0">
                                      <a:latin typeface="Cambria Math" panose="02040503050406030204" pitchFamily="18" charset="0"/>
                                      <a:cs typeface="Cambria Math" panose="02040503050406030204" pitchFamily="18" charset="0"/>
                                    </a:rPr>
                                    <m:t>0</m:t>
                                  </m:r>
                                  <m:r>
                                    <a:rPr lang="en-US" altLang="zh-CN" i="1" dirty="0">
                                      <a:latin typeface="Cambria Math" panose="02040503050406030204" pitchFamily="18" charset="0"/>
                                      <a:cs typeface="Cambria Math" panose="02040503050406030204" pitchFamily="18" charset="0"/>
                                    </a:rPr>
                                    <m:t>,</m:t>
                                  </m:r>
                                  <m:r>
                                    <a:rPr lang="en-US" altLang="zh-CN" i="1" dirty="0">
                                      <a:latin typeface="Cambria Math" panose="02040503050406030204" pitchFamily="18" charset="0"/>
                                      <a:cs typeface="Cambria Math" panose="02040503050406030204" pitchFamily="18" charset="0"/>
                                    </a:rPr>
                                    <m:t>𝑘</m:t>
                                  </m:r>
                                  <m:r>
                                    <a:rPr lang="en-US" altLang="zh-CN" i="1" dirty="0">
                                      <a:latin typeface="Cambria Math" panose="02040503050406030204" pitchFamily="18" charset="0"/>
                                      <a:cs typeface="Cambria Math" panose="02040503050406030204" pitchFamily="18" charset="0"/>
                                    </a:rPr>
                                    <m:t>&lt;</m:t>
                                  </m:r>
                                  <m:r>
                                    <a:rPr lang="en-US" altLang="zh-CN" i="1" dirty="0">
                                      <a:latin typeface="Cambria Math" panose="02040503050406030204" pitchFamily="18" charset="0"/>
                                      <a:ea typeface="MS Mincho" charset="0"/>
                                      <a:cs typeface="Cambria Math" panose="02040503050406030204" pitchFamily="18" charset="0"/>
                                    </a:rPr>
                                    <m:t>𝜎</m:t>
                                  </m:r>
                                  <m:r>
                                    <a:rPr lang="en-US" altLang="zh-CN" i="1" dirty="0">
                                      <a:latin typeface="Cambria Math" panose="02040503050406030204" pitchFamily="18" charset="0"/>
                                      <a:ea typeface="MS Mincho" charset="0"/>
                                      <a:cs typeface="Cambria Math" panose="02040503050406030204" pitchFamily="18" charset="0"/>
                                    </a:rPr>
                                    <m:t>(</m:t>
                                  </m:r>
                                  <m:r>
                                    <a:rPr lang="en-US" altLang="zh-CN" i="1" dirty="0">
                                      <a:latin typeface="Cambria Math" panose="02040503050406030204" pitchFamily="18" charset="0"/>
                                      <a:ea typeface="MS Mincho" charset="0"/>
                                      <a:cs typeface="Cambria Math" panose="02040503050406030204" pitchFamily="18" charset="0"/>
                                    </a:rPr>
                                    <m:t>𝑘</m:t>
                                  </m:r>
                                  <m:r>
                                    <a:rPr lang="en-US" altLang="zh-CN" i="1" dirty="0">
                                      <a:latin typeface="Cambria Math" panose="02040503050406030204" pitchFamily="18" charset="0"/>
                                      <a:ea typeface="MS Mincho" charset="0"/>
                                      <a:cs typeface="Cambria Math" panose="02040503050406030204" pitchFamily="18" charset="0"/>
                                    </a:rPr>
                                    <m:t>)</m:t>
                                  </m:r>
                                </m:e>
                                <m:e>
                                  <m:r>
                                    <a:rPr lang="en-US" altLang="zh-CN" i="1" dirty="0">
                                      <a:latin typeface="Cambria Math" panose="02040503050406030204" pitchFamily="18" charset="0"/>
                                      <a:cs typeface="Cambria Math" panose="02040503050406030204" pitchFamily="18" charset="0"/>
                                    </a:rPr>
                                    <m:t>1</m:t>
                                  </m:r>
                                  <m:r>
                                    <a:rPr lang="en-US" altLang="zh-CN" i="1" dirty="0">
                                      <a:latin typeface="Cambria Math" panose="02040503050406030204" pitchFamily="18" charset="0"/>
                                      <a:cs typeface="Cambria Math" panose="02040503050406030204" pitchFamily="18" charset="0"/>
                                    </a:rPr>
                                    <m:t>,</m:t>
                                  </m:r>
                                  <m:r>
                                    <a:rPr lang="en-US" altLang="zh-CN" i="1" dirty="0">
                                      <a:latin typeface="Cambria Math" panose="02040503050406030204" pitchFamily="18" charset="0"/>
                                      <a:cs typeface="Cambria Math" panose="02040503050406030204" pitchFamily="18" charset="0"/>
                                    </a:rPr>
                                    <m:t>𝑒𝑙𝑠𝑒</m:t>
                                  </m:r>
                                </m:e>
                              </m:eqArr>
                            </m:e>
                          </m:d>
                          <m:r>
                            <a:rPr lang="en-US" altLang="zh-CN" b="0" i="1" smtClean="0">
                              <a:latin typeface="Cambria Math" panose="02040503050406030204" pitchFamily="18" charset="0"/>
                            </a:rPr>
                            <m:t>)</m:t>
                          </m:r>
                        </m:oMath>
                      </a14:m>
                      <a:endParaRPr lang="zh-CN" altLang="en-US" dirty="0"/>
                    </a:p>
                  </p:txBody>
                </p:sp>
              </mc:Choice>
              <mc:Fallback>
                <p:sp>
                  <p:nvSpPr>
                    <p:cNvPr id="21" name="文本框 20"/>
                    <p:cNvSpPr txBox="1">
                      <a:spLocks noRot="1" noChangeAspect="1" noMove="1" noResize="1" noEditPoints="1" noAdjustHandles="1" noChangeArrowheads="1" noChangeShapeType="1" noTextEdit="1"/>
                    </p:cNvSpPr>
                    <p:nvPr>
                      <p:custDataLst>
                        <p:tags r:id="rId15"/>
                      </p:custDataLst>
                    </p:nvPr>
                  </p:nvSpPr>
                  <p:spPr>
                    <a:xfrm>
                      <a:off x="472495" y="3244999"/>
                      <a:ext cx="1820545" cy="507365"/>
                    </a:xfrm>
                    <a:prstGeom prst="rect">
                      <a:avLst/>
                    </a:prstGeom>
                    <a:blipFill rotWithShape="1">
                      <a:blip r:embed="rId1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p:cNvSpPr txBox="1"/>
                    <p:nvPr>
                      <p:custDataLst>
                        <p:tags r:id="rId17"/>
                      </p:custDataLst>
                    </p:nvPr>
                  </p:nvSpPr>
                  <p:spPr>
                    <a:xfrm>
                      <a:off x="288378" y="2541263"/>
                      <a:ext cx="2188210" cy="627380"/>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𝑘</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𝑇𝐹</m:t>
                                </m:r>
                                <m:d>
                                  <m:dPr>
                                    <m:ctrlPr>
                                      <a:rPr lang="en-US" altLang="zh-CN" i="1">
                                        <a:latin typeface="Cambria Math" panose="02040503050406030204" pitchFamily="18" charset="0"/>
                                      </a:rPr>
                                    </m:ctrlPr>
                                  </m:dPr>
                                  <m:e>
                                    <m:r>
                                      <a:rPr lang="zh-CN" altLang="en-US" i="1">
                                        <a:latin typeface="Cambria Math" panose="02040503050406030204" pitchFamily="18" charset="0"/>
                                      </a:rPr>
                                      <m:t>𝜔</m:t>
                                    </m:r>
                                  </m:e>
                                </m:d>
                              </m:num>
                              <m:den>
                                <m:func>
                                  <m:funcPr>
                                    <m:ctrlPr>
                                      <a:rPr lang="en-US" altLang="zh-CN" b="0" i="1" smtClean="0">
                                        <a:latin typeface="Cambria Math" panose="02040503050406030204" pitchFamily="18" charset="0"/>
                                        <a:ea typeface="Cambria Math" panose="02040503050406030204" pitchFamily="18" charset="0"/>
                                      </a:rPr>
                                    </m:ctrlPr>
                                  </m:funcPr>
                                  <m:fName>
                                    <m:r>
                                      <m:rPr>
                                        <m:sty m:val="p"/>
                                      </m:rPr>
                                      <a:rPr lang="en-US" altLang="zh-CN" b="0" i="0" smtClean="0">
                                        <a:latin typeface="Cambria Math" panose="02040503050406030204" pitchFamily="18" charset="0"/>
                                        <a:ea typeface="Cambria Math" panose="02040503050406030204" pitchFamily="18" charset="0"/>
                                      </a:rPr>
                                      <m:t>max</m:t>
                                    </m:r>
                                  </m:fName>
                                  <m:e>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rPr>
                                          <m:t>𝑇𝐹</m:t>
                                        </m:r>
                                        <m:d>
                                          <m:dPr>
                                            <m:ctrlPr>
                                              <a:rPr lang="en-US" altLang="zh-CN" i="1">
                                                <a:latin typeface="Cambria Math" panose="02040503050406030204" pitchFamily="18" charset="0"/>
                                              </a:rPr>
                                            </m:ctrlPr>
                                          </m:dPr>
                                          <m:e>
                                            <m:r>
                                              <a:rPr lang="zh-CN" altLang="en-US" i="1">
                                                <a:latin typeface="Cambria Math" panose="02040503050406030204" pitchFamily="18" charset="0"/>
                                              </a:rPr>
                                              <m:t>𝜔</m:t>
                                            </m:r>
                                          </m:e>
                                        </m:d>
                                      </m:e>
                                    </m:d>
                                  </m:e>
                                </m:func>
                              </m:den>
                            </m:f>
                          </m:oMath>
                        </m:oMathPara>
                      </a14:m>
                      <a:endParaRPr lang="zh-CN" altLang="en-US" dirty="0"/>
                    </a:p>
                  </p:txBody>
                </p:sp>
              </mc:Choice>
              <mc:Fallback>
                <p:sp>
                  <p:nvSpPr>
                    <p:cNvPr id="22" name="文本框 21"/>
                    <p:cNvSpPr txBox="1">
                      <a:spLocks noRot="1" noChangeAspect="1" noMove="1" noResize="1" noEditPoints="1" noAdjustHandles="1" noChangeArrowheads="1" noChangeShapeType="1" noTextEdit="1"/>
                    </p:cNvSpPr>
                    <p:nvPr>
                      <p:custDataLst>
                        <p:tags r:id="rId18"/>
                      </p:custDataLst>
                    </p:nvPr>
                  </p:nvSpPr>
                  <p:spPr>
                    <a:xfrm>
                      <a:off x="288378" y="2541263"/>
                      <a:ext cx="2188210" cy="627380"/>
                    </a:xfrm>
                    <a:prstGeom prst="rect">
                      <a:avLst/>
                    </a:prstGeom>
                    <a:blipFill rotWithShape="1">
                      <a:blip r:embed="rId19"/>
                    </a:blipFill>
                  </p:spPr>
                  <p:txBody>
                    <a:bodyPr/>
                    <a:lstStyle/>
                    <a:p>
                      <a:r>
                        <a:rPr lang="zh-CN" altLang="en-US">
                          <a:noFill/>
                        </a:rPr>
                        <a:t> </a:t>
                      </a:r>
                    </a:p>
                  </p:txBody>
                </p:sp>
              </mc:Fallback>
            </mc:AlternateContent>
            <p:sp>
              <p:nvSpPr>
                <p:cNvPr id="23" name="文本框 22"/>
                <p:cNvSpPr txBox="1"/>
                <p:nvPr>
                  <p:custDataLst>
                    <p:tags r:id="rId20"/>
                  </p:custDataLst>
                </p:nvPr>
              </p:nvSpPr>
              <p:spPr>
                <a:xfrm>
                  <a:off x="439508" y="4219042"/>
                  <a:ext cx="65" cy="276999"/>
                </a:xfrm>
                <a:prstGeom prst="rect">
                  <a:avLst/>
                </a:prstGeom>
                <a:noFill/>
              </p:spPr>
              <p:txBody>
                <a:bodyPr wrap="none" lIns="0" tIns="0" rIns="0" bIns="0" rtlCol="0">
                  <a:spAutoFit/>
                </a:bodyPr>
                <a:p>
                  <a:endParaRPr lang="zh-CN" altLang="en-US" dirty="0"/>
                </a:p>
              </p:txBody>
            </p:sp>
            <mc:AlternateContent xmlns:mc="http://schemas.openxmlformats.org/markup-compatibility/2006">
              <mc:Choice xmlns:a14="http://schemas.microsoft.com/office/drawing/2010/main" Requires="a14">
                <p:sp>
                  <p:nvSpPr>
                    <p:cNvPr id="25" name="文本框 24"/>
                    <p:cNvSpPr txBox="1"/>
                    <p:nvPr>
                      <p:custDataLst>
                        <p:tags r:id="rId21"/>
                      </p:custDataLst>
                    </p:nvPr>
                  </p:nvSpPr>
                  <p:spPr>
                    <a:xfrm>
                      <a:off x="472495" y="3977542"/>
                      <a:ext cx="4296882" cy="372153"/>
                    </a:xfrm>
                    <a:prstGeom prst="rect">
                      <a:avLst/>
                    </a:prstGeom>
                    <a:noFill/>
                  </p:spPr>
                  <p:txBody>
                    <a:bodyPr wrap="none" lIns="0" tIns="0" rIns="0" bIns="0" rtlCol="0">
                      <a:spAutoFit/>
                    </a:bodyPr>
                    <a:p>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0</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groupChr>
                            <m:groupChrPr>
                              <m:chr m:val="←"/>
                              <m:vertJc m:val="bot"/>
                              <m:ctrlPr>
                                <a:rPr lang="en-US" altLang="zh-CN" i="1" smtClean="0">
                                  <a:latin typeface="Cambria Math" panose="02040503050406030204" pitchFamily="18" charset="0"/>
                                </a:rPr>
                              </m:ctrlPr>
                            </m:groupChrPr>
                            <m:e>
                              <m:r>
                                <m:rPr>
                                  <m:brk m:alnAt="2"/>
                                </m:rPr>
                                <a:rPr lang="en-US" altLang="zh-CN" b="0" i="1" smtClean="0">
                                  <a:latin typeface="Cambria Math" panose="02040503050406030204" pitchFamily="18" charset="0"/>
                                </a:rPr>
                                <m:t>𝐼</m:t>
                              </m:r>
                              <m:r>
                                <a:rPr lang="en-US" altLang="zh-CN" b="0" i="1" smtClean="0">
                                  <a:latin typeface="Cambria Math" panose="02040503050406030204" pitchFamily="18" charset="0"/>
                                </a:rPr>
                                <m:t>𝐹𝐹𝑇</m:t>
                              </m:r>
                            </m:e>
                          </m:groupChr>
                          <m:sSub>
                            <m:sSubPr>
                              <m:ctrlPr>
                                <a:rPr lang="el-GR" altLang="zh-CN" i="1">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Γ</m:t>
                              </m:r>
                            </m:e>
                            <m:sub>
                              <m:r>
                                <a:rPr lang="en-US" altLang="zh-CN" b="0" i="1" smtClean="0">
                                  <a:latin typeface="Cambria Math" panose="02040503050406030204" pitchFamily="18" charset="0"/>
                                </a:rPr>
                                <m:t>𝑟</m:t>
                              </m:r>
                            </m:sub>
                          </m:sSub>
                          <m:d>
                            <m:dPr>
                              <m:ctrlPr>
                                <a:rPr lang="en-US" altLang="zh-CN" i="1">
                                  <a:latin typeface="Cambria Math" panose="02040503050406030204" pitchFamily="18" charset="0"/>
                                  <a:ea typeface="Cambria Math" panose="02040503050406030204" pitchFamily="18" charset="0"/>
                                </a:rPr>
                              </m:ctrlPr>
                            </m:dPr>
                            <m:e>
                              <m:r>
                                <a:rPr lang="zh-CN" altLang="en-US" i="1">
                                  <a:latin typeface="Cambria Math" panose="02040503050406030204" pitchFamily="18" charset="0"/>
                                </a:rPr>
                                <m:t>𝜔</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𝑇𝐹</m:t>
                          </m:r>
                          <m:d>
                            <m:dPr>
                              <m:ctrlPr>
                                <a:rPr lang="en-US" altLang="zh-CN" b="0" i="1" smtClean="0">
                                  <a:latin typeface="Cambria Math" panose="02040503050406030204" pitchFamily="18" charset="0"/>
                                  <a:ea typeface="Cambria Math" panose="02040503050406030204" pitchFamily="18" charset="0"/>
                                </a:rPr>
                              </m:ctrlPr>
                            </m:dPr>
                            <m:e>
                              <m:r>
                                <a:rPr lang="zh-CN" altLang="en-US" i="1">
                                  <a:latin typeface="Cambria Math" panose="02040503050406030204" pitchFamily="18" charset="0"/>
                                </a:rPr>
                                <m:t>𝜔</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m:t>
                          </m:r>
                        </m:oMath>
                      </a14:m>
                      <a:r>
                        <a:rPr lang="en-US" altLang="zh-CN" dirty="0"/>
                        <a:t> </a:t>
                      </a:r>
                      <a:endParaRPr lang="zh-CN" altLang="en-US" dirty="0"/>
                    </a:p>
                  </p:txBody>
                </p:sp>
              </mc:Choice>
              <mc:Fallback>
                <p:sp>
                  <p:nvSpPr>
                    <p:cNvPr id="25" name="文本框 24"/>
                    <p:cNvSpPr txBox="1">
                      <a:spLocks noRot="1" noChangeAspect="1" noMove="1" noResize="1" noEditPoints="1" noAdjustHandles="1" noChangeArrowheads="1" noChangeShapeType="1" noTextEdit="1"/>
                    </p:cNvSpPr>
                    <p:nvPr>
                      <p:custDataLst>
                        <p:tags r:id="rId22"/>
                      </p:custDataLst>
                    </p:nvPr>
                  </p:nvSpPr>
                  <p:spPr>
                    <a:xfrm>
                      <a:off x="472495" y="3977542"/>
                      <a:ext cx="4296882" cy="372153"/>
                    </a:xfrm>
                    <a:prstGeom prst="rect">
                      <a:avLst/>
                    </a:prstGeom>
                    <a:blipFill rotWithShape="1">
                      <a:blip r:embed="rId23"/>
                    </a:blipFill>
                  </p:spPr>
                  <p:txBody>
                    <a:bodyPr/>
                    <a:lstStyle/>
                    <a:p>
                      <a:r>
                        <a:rPr lang="zh-CN" altLang="en-US">
                          <a:noFill/>
                        </a:rPr>
                        <a:t> </a:t>
                      </a:r>
                    </a:p>
                  </p:txBody>
                </p:sp>
              </mc:Fallback>
            </mc:AlternateContent>
          </p:grpSp>
        </p:grpSp>
        <mc:AlternateContent xmlns:mc="http://schemas.openxmlformats.org/markup-compatibility/2006">
          <mc:Choice xmlns:a14="http://schemas.microsoft.com/office/drawing/2010/main" Requires="a14">
            <p:sp>
              <p:nvSpPr>
                <p:cNvPr id="13" name="文本框 12"/>
                <p:cNvSpPr txBox="1"/>
                <p:nvPr>
                  <p:custDataLst>
                    <p:tags r:id="rId24"/>
                  </p:custDataLst>
                </p:nvPr>
              </p:nvSpPr>
              <p:spPr>
                <a:xfrm>
                  <a:off x="7658546" y="4757103"/>
                  <a:ext cx="1909754" cy="400751"/>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𝑓</m:t>
                            </m:r>
                          </m:sub>
                        </m:sSub>
                        <m:groupChr>
                          <m:groupChrPr>
                            <m:chr m:val="←"/>
                            <m:vertJc m:val="bot"/>
                            <m:ctrlPr>
                              <a:rPr lang="en-US" altLang="zh-CN" i="1" smtClean="0">
                                <a:latin typeface="Cambria Math" panose="02040503050406030204" pitchFamily="18" charset="0"/>
                              </a:rPr>
                            </m:ctrlPr>
                          </m:groupChrPr>
                          <m:e>
                            <m:r>
                              <a:rPr lang="en-US" altLang="zh-CN" b="0" i="1" smtClean="0">
                                <a:latin typeface="Cambria Math" panose="02040503050406030204" pitchFamily="18" charset="0"/>
                              </a:rPr>
                              <m:t>𝑀𝐻𝑇</m:t>
                            </m:r>
                          </m:e>
                        </m:groupChr>
                        <m:r>
                          <a:rPr lang="en-US" altLang="zh-CN" b="0" i="1" smtClean="0">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0</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m:oMathPara>
                  </a14:m>
                  <a:endParaRPr lang="zh-CN" altLang="en-US" dirty="0"/>
                </a:p>
              </p:txBody>
            </p:sp>
          </mc:Choice>
          <mc:Fallback>
            <p:sp>
              <p:nvSpPr>
                <p:cNvPr id="13" name="文本框 12"/>
                <p:cNvSpPr txBox="1">
                  <a:spLocks noRot="1" noChangeAspect="1" noMove="1" noResize="1" noEditPoints="1" noAdjustHandles="1" noChangeArrowheads="1" noChangeShapeType="1" noTextEdit="1"/>
                </p:cNvSpPr>
                <p:nvPr>
                  <p:custDataLst>
                    <p:tags r:id="rId25"/>
                  </p:custDataLst>
                </p:nvPr>
              </p:nvSpPr>
              <p:spPr>
                <a:xfrm>
                  <a:off x="7658546" y="4757103"/>
                  <a:ext cx="1909754" cy="400751"/>
                </a:xfrm>
                <a:prstGeom prst="rect">
                  <a:avLst/>
                </a:prstGeom>
                <a:blipFill rotWithShape="1">
                  <a:blip r:embed="rId2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custDataLst>
                    <p:tags r:id="rId27"/>
                  </p:custDataLst>
                </p:nvPr>
              </p:nvSpPr>
              <p:spPr>
                <a:xfrm>
                  <a:off x="7625559" y="5374548"/>
                  <a:ext cx="1535164" cy="299249"/>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𝐿</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𝑓</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𝜆</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4</m:t>
                        </m:r>
                        <m:r>
                          <a:rPr lang="zh-CN" altLang="en-US" b="0" i="1" smtClean="0">
                            <a:latin typeface="Cambria Math" panose="02040503050406030204" pitchFamily="18" charset="0"/>
                          </a:rPr>
                          <m:t>𝜋</m:t>
                        </m:r>
                      </m:oMath>
                    </m:oMathPara>
                  </a14:m>
                  <a:endParaRPr lang="zh-CN" altLang="en-US" dirty="0"/>
                </a:p>
              </p:txBody>
            </p:sp>
          </mc:Choice>
          <mc:Fallback>
            <p:sp>
              <p:nvSpPr>
                <p:cNvPr id="14" name="文本框 13"/>
                <p:cNvSpPr txBox="1">
                  <a:spLocks noRot="1" noChangeAspect="1" noMove="1" noResize="1" noEditPoints="1" noAdjustHandles="1" noChangeArrowheads="1" noChangeShapeType="1" noTextEdit="1"/>
                </p:cNvSpPr>
                <p:nvPr>
                  <p:custDataLst>
                    <p:tags r:id="rId28"/>
                  </p:custDataLst>
                </p:nvPr>
              </p:nvSpPr>
              <p:spPr>
                <a:xfrm>
                  <a:off x="7625559" y="5374548"/>
                  <a:ext cx="1535164" cy="299249"/>
                </a:xfrm>
                <a:prstGeom prst="rect">
                  <a:avLst/>
                </a:prstGeom>
                <a:blipFill rotWithShape="1">
                  <a:blip r:embed="rId29"/>
                </a:blipFill>
              </p:spPr>
              <p:txBody>
                <a:bodyPr/>
                <a:lstStyle/>
                <a:p>
                  <a:r>
                    <a:rPr lang="zh-CN" altLang="en-US">
                      <a:noFill/>
                    </a:rPr>
                    <a:t> </a:t>
                  </a:r>
                </a:p>
              </p:txBody>
            </p:sp>
          </mc:Fallback>
        </mc:AlternateContent>
      </p:grpSp>
      <p:sp>
        <p:nvSpPr>
          <p:cNvPr id="3" name="矩形 2"/>
          <p:cNvSpPr/>
          <p:nvPr>
            <p:custDataLst>
              <p:tags r:id="rId30"/>
            </p:custDataLst>
          </p:nvPr>
        </p:nvSpPr>
        <p:spPr>
          <a:xfrm>
            <a:off x="7050426" y="4075893"/>
            <a:ext cx="4563533" cy="1073383"/>
          </a:xfrm>
          <a:prstGeom prst="rect">
            <a:avLst/>
          </a:prstGeom>
          <a:noFill/>
          <a:ln w="381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4" name="文本框 3"/>
              <p:cNvSpPr txBox="1"/>
              <p:nvPr>
                <p:custDataLst>
                  <p:tags r:id="rId31"/>
                </p:custDataLst>
              </p:nvPr>
            </p:nvSpPr>
            <p:spPr>
              <a:xfrm>
                <a:off x="578041" y="3364916"/>
                <a:ext cx="6861029" cy="2831994"/>
              </a:xfrm>
              <a:prstGeom prst="rect">
                <a:avLst/>
              </a:prstGeom>
              <a:noFill/>
            </p:spPr>
            <p:txBody>
              <a:bodyPr wrap="square" lIns="0" tIns="0" rIns="0" bIns="0" rtlCol="0">
                <a:spAutoFit/>
              </a:bodyPr>
              <a:p>
                <a14:m>
                  <m:oMathPara xmlns:m="http://schemas.openxmlformats.org/officeDocument/2006/math">
                    <m:oMathParaPr>
                      <m:jc m:val="left"/>
                    </m:oMathParaPr>
                    <m:oMath xmlns:m="http://schemas.openxmlformats.org/officeDocument/2006/math">
                      <m:r>
                        <a:rPr lang="en-US" altLang="zh-CN" sz="1600" b="0" i="1" smtClean="0">
                          <a:latin typeface="Cambria Math" panose="02040503050406030204" pitchFamily="18" charset="0"/>
                          <a:ea typeface="Cambria Math" panose="02040503050406030204" pitchFamily="18" charset="0"/>
                        </a:rPr>
                        <m:t>ℋ</m:t>
                      </m:r>
                      <m:d>
                        <m:dPr>
                          <m:begChr m:val="["/>
                          <m:endChr m:val="]"/>
                          <m:ctrlPr>
                            <a:rPr lang="en-US" altLang="zh-CN" sz="1600" b="0" i="1" smtClean="0">
                              <a:latin typeface="Cambria Math" panose="02040503050406030204" pitchFamily="18" charset="0"/>
                              <a:ea typeface="Cambria Math" panose="02040503050406030204" pitchFamily="18" charset="0"/>
                            </a:rPr>
                          </m:ctrlPr>
                        </m:dPr>
                        <m:e>
                          <m:r>
                            <a:rPr lang="en-US" altLang="zh-CN" sz="1600" b="0" i="1" smtClean="0">
                              <a:latin typeface="Cambria Math" panose="02040503050406030204" pitchFamily="18" charset="0"/>
                            </a:rPr>
                            <m:t>𝑚</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e>
                          </m:d>
                          <m:r>
                            <a:rPr lang="en-US" altLang="zh-CN" sz="1600" b="0" i="1" smtClean="0">
                              <a:latin typeface="Cambria Math" panose="02040503050406030204" pitchFamily="18" charset="0"/>
                            </a:rPr>
                            <m:t>𝑃</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e>
                          </m:d>
                        </m:e>
                      </m:d>
                      <m:r>
                        <a:rPr lang="en-US" altLang="zh-CN" sz="1600" b="0" i="1" smtClean="0">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ℋ</m:t>
                      </m:r>
                      <m:d>
                        <m:dPr>
                          <m:begChr m:val="["/>
                          <m:endChr m:val="]"/>
                          <m:ctrlPr>
                            <a:rPr lang="en-US" altLang="zh-CN" sz="1600" i="1">
                              <a:latin typeface="Cambria Math" panose="02040503050406030204" pitchFamily="18" charset="0"/>
                              <a:ea typeface="Cambria Math" panose="02040503050406030204" pitchFamily="18" charset="0"/>
                            </a:rPr>
                          </m:ctrlPr>
                        </m:dPr>
                        <m:e>
                          <m:d>
                            <m:dPr>
                              <m:ctrlPr>
                                <a:rPr lang="en-US" altLang="zh-CN" sz="1600" b="0" i="1" smtClean="0">
                                  <a:latin typeface="Cambria Math" panose="02040503050406030204" pitchFamily="18" charset="0"/>
                                  <a:ea typeface="Cambria Math" panose="02040503050406030204" pitchFamily="18" charset="0"/>
                                </a:rPr>
                              </m:ctrlPr>
                            </m:dPr>
                            <m:e>
                              <m:r>
                                <a:rPr lang="en-US" altLang="zh-CN" sz="1600" b="0" i="1" smtClean="0">
                                  <a:latin typeface="Cambria Math" panose="02040503050406030204" pitchFamily="18" charset="0"/>
                                  <a:ea typeface="Cambria Math" panose="02040503050406030204" pitchFamily="18" charset="0"/>
                                </a:rPr>
                                <m:t>𝑅𝑒</m:t>
                              </m:r>
                              <m:d>
                                <m:dPr>
                                  <m:ctrlPr>
                                    <a:rPr lang="en-US" altLang="zh-CN" sz="1600" b="0" i="1" smtClean="0">
                                      <a:latin typeface="Cambria Math" panose="02040503050406030204" pitchFamily="18" charset="0"/>
                                      <a:ea typeface="Cambria Math" panose="02040503050406030204" pitchFamily="18" charset="0"/>
                                    </a:rPr>
                                  </m:ctrlPr>
                                </m:dPr>
                                <m:e>
                                  <m:r>
                                    <a:rPr lang="en-US" altLang="zh-CN" sz="1600" b="0" i="1" smtClean="0">
                                      <a:latin typeface="Cambria Math" panose="02040503050406030204" pitchFamily="18" charset="0"/>
                                      <a:ea typeface="Cambria Math" panose="02040503050406030204" pitchFamily="18" charset="0"/>
                                    </a:rPr>
                                    <m:t>𝑚</m:t>
                                  </m:r>
                                </m:e>
                              </m:d>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𝑗</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𝐼𝑚</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𝑚</m:t>
                              </m:r>
                              <m:r>
                                <a:rPr lang="en-US" altLang="zh-CN" sz="1600" b="0" i="1" smtClean="0">
                                  <a:latin typeface="Cambria Math" panose="02040503050406030204" pitchFamily="18" charset="0"/>
                                  <a:ea typeface="Cambria Math" panose="02040503050406030204" pitchFamily="18" charset="0"/>
                                </a:rPr>
                                <m:t>)</m:t>
                              </m:r>
                            </m:e>
                          </m:d>
                          <m:r>
                            <a:rPr lang="en-US" altLang="zh-CN" sz="1600" b="0" i="1" smtClean="0">
                              <a:latin typeface="Cambria Math" panose="02040503050406030204" pitchFamily="18" charset="0"/>
                              <a:ea typeface="Cambria Math" panose="02040503050406030204" pitchFamily="18" charset="0"/>
                            </a:rPr>
                            <m:t>∙</m:t>
                          </m:r>
                          <m:d>
                            <m:dPr>
                              <m:ctrlPr>
                                <a:rPr lang="en-US" altLang="zh-CN" sz="1600" b="0" i="1" smtClean="0">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𝑅𝑒</m:t>
                              </m:r>
                              <m:d>
                                <m:dPr>
                                  <m:ctrlPr>
                                    <a:rPr lang="en-US" altLang="zh-CN" sz="1600" i="1">
                                      <a:latin typeface="Cambria Math" panose="02040503050406030204" pitchFamily="18" charset="0"/>
                                      <a:ea typeface="Cambria Math" panose="02040503050406030204" pitchFamily="18" charset="0"/>
                                    </a:rPr>
                                  </m:ctrlPr>
                                </m:dPr>
                                <m:e>
                                  <m:r>
                                    <a:rPr lang="en-US" altLang="zh-CN" sz="1600" b="0" i="1" smtClean="0">
                                      <a:latin typeface="Cambria Math" panose="02040503050406030204" pitchFamily="18" charset="0"/>
                                      <a:ea typeface="Cambria Math" panose="02040503050406030204" pitchFamily="18" charset="0"/>
                                    </a:rPr>
                                    <m:t>𝑃</m:t>
                                  </m:r>
                                </m:e>
                              </m:d>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𝑗</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𝐼𝑚</m:t>
                              </m:r>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𝑃</m:t>
                              </m:r>
                              <m:r>
                                <a:rPr lang="en-US" altLang="zh-CN" sz="1600" i="1">
                                  <a:latin typeface="Cambria Math" panose="02040503050406030204" pitchFamily="18" charset="0"/>
                                  <a:ea typeface="Cambria Math" panose="02040503050406030204" pitchFamily="18" charset="0"/>
                                </a:rPr>
                                <m:t>)</m:t>
                              </m:r>
                            </m:e>
                          </m:d>
                        </m:e>
                      </m:d>
                    </m:oMath>
                  </m:oMathPara>
                </a14:m>
                <a:endParaRPr lang="en-US" altLang="zh-CN" sz="1600" dirty="0"/>
              </a:p>
              <a:p>
                <a:endParaRPr lang="en-US" altLang="zh-CN" sz="1600" dirty="0"/>
              </a:p>
              <a:p>
                <a14:m>
                  <m:oMathPara xmlns:m="http://schemas.openxmlformats.org/officeDocument/2006/math">
                    <m:oMathParaPr>
                      <m:jc m:val="left"/>
                    </m:oMathParaPr>
                    <m:oMath xmlns:m="http://schemas.openxmlformats.org/officeDocument/2006/math">
                      <m:r>
                        <a:rPr lang="en-US" altLang="zh-CN" sz="1600" b="0" i="1" smtClean="0">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ℋ</m:t>
                      </m:r>
                      <m:d>
                        <m:dPr>
                          <m:begChr m:val="["/>
                          <m:endChr m:val="]"/>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𝑅𝑒</m:t>
                          </m:r>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𝑚</m:t>
                              </m:r>
                            </m:e>
                          </m:d>
                          <m:r>
                            <a:rPr lang="en-US" altLang="zh-CN" sz="1600" i="1">
                              <a:latin typeface="Cambria Math" panose="02040503050406030204" pitchFamily="18" charset="0"/>
                              <a:ea typeface="Cambria Math" panose="02040503050406030204" pitchFamily="18" charset="0"/>
                            </a:rPr>
                            <m:t>𝑅𝑒</m:t>
                          </m:r>
                          <m:d>
                            <m:dPr>
                              <m:ctrlPr>
                                <a:rPr lang="en-US" altLang="zh-CN" sz="1600" i="1">
                                  <a:latin typeface="Cambria Math" panose="02040503050406030204" pitchFamily="18" charset="0"/>
                                  <a:ea typeface="Cambria Math" panose="02040503050406030204" pitchFamily="18" charset="0"/>
                                </a:rPr>
                              </m:ctrlPr>
                            </m:dPr>
                            <m:e>
                              <m:r>
                                <a:rPr lang="en-US" altLang="zh-CN" sz="1600" b="0" i="1" smtClean="0">
                                  <a:latin typeface="Cambria Math" panose="02040503050406030204" pitchFamily="18" charset="0"/>
                                  <a:ea typeface="Cambria Math" panose="02040503050406030204" pitchFamily="18" charset="0"/>
                                </a:rPr>
                                <m:t>𝑃</m:t>
                              </m:r>
                            </m:e>
                          </m:d>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𝑗𝐼𝑚</m:t>
                          </m:r>
                          <m:d>
                            <m:dPr>
                              <m:ctrlPr>
                                <a:rPr lang="en-US" altLang="zh-CN" sz="1600" b="0" i="1" smtClean="0">
                                  <a:latin typeface="Cambria Math" panose="02040503050406030204" pitchFamily="18" charset="0"/>
                                  <a:ea typeface="Cambria Math" panose="02040503050406030204" pitchFamily="18" charset="0"/>
                                </a:rPr>
                              </m:ctrlPr>
                            </m:dPr>
                            <m:e>
                              <m:r>
                                <a:rPr lang="en-US" altLang="zh-CN" sz="1600" b="0" i="1" smtClean="0">
                                  <a:latin typeface="Cambria Math" panose="02040503050406030204" pitchFamily="18" charset="0"/>
                                  <a:ea typeface="Cambria Math" panose="02040503050406030204" pitchFamily="18" charset="0"/>
                                </a:rPr>
                                <m:t>𝑃</m:t>
                              </m:r>
                            </m:e>
                          </m:d>
                          <m:r>
                            <a:rPr lang="en-US" altLang="zh-CN" sz="1600" b="0" i="1" smtClean="0">
                              <a:latin typeface="Cambria Math" panose="02040503050406030204" pitchFamily="18" charset="0"/>
                              <a:ea typeface="Cambria Math" panose="02040503050406030204" pitchFamily="18" charset="0"/>
                            </a:rPr>
                            <m:t>𝑅𝑒</m:t>
                          </m:r>
                          <m:d>
                            <m:dPr>
                              <m:ctrlPr>
                                <a:rPr lang="en-US" altLang="zh-CN" sz="1600" b="0" i="1" smtClean="0">
                                  <a:latin typeface="Cambria Math" panose="02040503050406030204" pitchFamily="18" charset="0"/>
                                  <a:ea typeface="Cambria Math" panose="02040503050406030204" pitchFamily="18" charset="0"/>
                                </a:rPr>
                              </m:ctrlPr>
                            </m:dPr>
                            <m:e>
                              <m:r>
                                <a:rPr lang="en-US" altLang="zh-CN" sz="1600" b="0" i="1" smtClean="0">
                                  <a:latin typeface="Cambria Math" panose="02040503050406030204" pitchFamily="18" charset="0"/>
                                  <a:ea typeface="Cambria Math" panose="02040503050406030204" pitchFamily="18" charset="0"/>
                                </a:rPr>
                                <m:t>𝑚</m:t>
                              </m:r>
                            </m:e>
                          </m:d>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𝑗𝐼𝑚</m:t>
                          </m:r>
                          <m:d>
                            <m:dPr>
                              <m:ctrlPr>
                                <a:rPr lang="en-US" altLang="zh-CN" sz="1600" b="0" i="1" smtClean="0">
                                  <a:latin typeface="Cambria Math" panose="02040503050406030204" pitchFamily="18" charset="0"/>
                                  <a:ea typeface="Cambria Math" panose="02040503050406030204" pitchFamily="18" charset="0"/>
                                </a:rPr>
                              </m:ctrlPr>
                            </m:dPr>
                            <m:e>
                              <m:r>
                                <a:rPr lang="en-US" altLang="zh-CN" sz="1600" b="0" i="1" smtClean="0">
                                  <a:latin typeface="Cambria Math" panose="02040503050406030204" pitchFamily="18" charset="0"/>
                                  <a:ea typeface="Cambria Math" panose="02040503050406030204" pitchFamily="18" charset="0"/>
                                </a:rPr>
                                <m:t>𝑚</m:t>
                              </m:r>
                            </m:e>
                          </m:d>
                          <m:r>
                            <a:rPr lang="en-US" altLang="zh-CN" sz="1600" b="0" i="1" smtClean="0">
                              <a:latin typeface="Cambria Math" panose="02040503050406030204" pitchFamily="18" charset="0"/>
                              <a:ea typeface="Cambria Math" panose="02040503050406030204" pitchFamily="18" charset="0"/>
                            </a:rPr>
                            <m:t>𝑅𝑒</m:t>
                          </m:r>
                          <m:d>
                            <m:dPr>
                              <m:ctrlPr>
                                <a:rPr lang="en-US" altLang="zh-CN" sz="1600" b="0" i="1" smtClean="0">
                                  <a:latin typeface="Cambria Math" panose="02040503050406030204" pitchFamily="18" charset="0"/>
                                  <a:ea typeface="Cambria Math" panose="02040503050406030204" pitchFamily="18" charset="0"/>
                                </a:rPr>
                              </m:ctrlPr>
                            </m:dPr>
                            <m:e>
                              <m:r>
                                <a:rPr lang="en-US" altLang="zh-CN" sz="1600" b="0" i="1" smtClean="0">
                                  <a:latin typeface="Cambria Math" panose="02040503050406030204" pitchFamily="18" charset="0"/>
                                  <a:ea typeface="Cambria Math" panose="02040503050406030204" pitchFamily="18" charset="0"/>
                                </a:rPr>
                                <m:t>𝑃</m:t>
                              </m:r>
                            </m:e>
                          </m:d>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𝐼𝑚</m:t>
                          </m:r>
                          <m:d>
                            <m:dPr>
                              <m:ctrlPr>
                                <a:rPr lang="en-US" altLang="zh-CN" sz="1600" b="0" i="1" smtClean="0">
                                  <a:latin typeface="Cambria Math" panose="02040503050406030204" pitchFamily="18" charset="0"/>
                                  <a:ea typeface="Cambria Math" panose="02040503050406030204" pitchFamily="18" charset="0"/>
                                </a:rPr>
                              </m:ctrlPr>
                            </m:dPr>
                            <m:e>
                              <m:r>
                                <a:rPr lang="en-US" altLang="zh-CN" sz="1600" b="0" i="1" smtClean="0">
                                  <a:latin typeface="Cambria Math" panose="02040503050406030204" pitchFamily="18" charset="0"/>
                                  <a:ea typeface="Cambria Math" panose="02040503050406030204" pitchFamily="18" charset="0"/>
                                </a:rPr>
                                <m:t>𝑚</m:t>
                              </m:r>
                            </m:e>
                          </m:d>
                          <m:r>
                            <a:rPr lang="en-US" altLang="zh-CN" sz="1600" b="0" i="1" smtClean="0">
                              <a:latin typeface="Cambria Math" panose="02040503050406030204" pitchFamily="18" charset="0"/>
                              <a:ea typeface="Cambria Math" panose="02040503050406030204" pitchFamily="18" charset="0"/>
                            </a:rPr>
                            <m:t>𝐼𝑚</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𝑃</m:t>
                          </m:r>
                          <m:r>
                            <a:rPr lang="en-US" altLang="zh-CN" sz="1600" b="0" i="1" smtClean="0">
                              <a:latin typeface="Cambria Math" panose="02040503050406030204" pitchFamily="18" charset="0"/>
                              <a:ea typeface="Cambria Math" panose="02040503050406030204" pitchFamily="18" charset="0"/>
                            </a:rPr>
                            <m:t>)</m:t>
                          </m:r>
                        </m:e>
                      </m:d>
                    </m:oMath>
                  </m:oMathPara>
                </a14:m>
                <a:endParaRPr lang="en-US" altLang="zh-CN" dirty="0"/>
              </a:p>
              <a:p>
                <a:endParaRPr lang="en-US" altLang="zh-CN" dirty="0"/>
              </a:p>
              <a:p>
                <a14:m>
                  <m:oMath xmlns:m="http://schemas.openxmlformats.org/officeDocument/2006/math">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𝑗𝑅𝑒</m:t>
                    </m:r>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𝑚</m:t>
                        </m:r>
                      </m:e>
                    </m:d>
                    <m:r>
                      <a:rPr lang="en-US" altLang="zh-CN" sz="1600" i="1">
                        <a:latin typeface="Cambria Math" panose="02040503050406030204" pitchFamily="18" charset="0"/>
                        <a:ea typeface="Cambria Math" panose="02040503050406030204" pitchFamily="18" charset="0"/>
                      </a:rPr>
                      <m:t>𝑅𝑒</m:t>
                    </m:r>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𝑃</m:t>
                        </m:r>
                      </m:e>
                    </m:d>
                    <m:r>
                      <a:rPr lang="en-US" altLang="zh-CN" sz="1600" b="0" i="1" smtClean="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𝐼𝑚</m:t>
                    </m:r>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𝑃</m:t>
                        </m:r>
                      </m:e>
                    </m:d>
                    <m:r>
                      <a:rPr lang="en-US" altLang="zh-CN" sz="1600" i="1">
                        <a:latin typeface="Cambria Math" panose="02040503050406030204" pitchFamily="18" charset="0"/>
                        <a:ea typeface="Cambria Math" panose="02040503050406030204" pitchFamily="18" charset="0"/>
                      </a:rPr>
                      <m:t>𝑅𝑒</m:t>
                    </m:r>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𝑚</m:t>
                        </m:r>
                      </m:e>
                    </m:d>
                    <m:r>
                      <a:rPr lang="en-US" altLang="zh-CN" sz="1600" b="0" i="1" smtClean="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𝐼𝑚</m:t>
                    </m:r>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𝑚</m:t>
                        </m:r>
                      </m:e>
                    </m:d>
                    <m:r>
                      <a:rPr lang="en-US" altLang="zh-CN" sz="1600" i="1">
                        <a:latin typeface="Cambria Math" panose="02040503050406030204" pitchFamily="18" charset="0"/>
                        <a:ea typeface="Cambria Math" panose="02040503050406030204" pitchFamily="18" charset="0"/>
                      </a:rPr>
                      <m:t>𝑅𝑒</m:t>
                    </m:r>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𝑃</m:t>
                        </m:r>
                      </m:e>
                    </m:d>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𝑗</m:t>
                    </m:r>
                    <m:r>
                      <a:rPr lang="en-US" altLang="zh-CN" sz="1600" i="1">
                        <a:latin typeface="Cambria Math" panose="02040503050406030204" pitchFamily="18" charset="0"/>
                        <a:ea typeface="Cambria Math" panose="02040503050406030204" pitchFamily="18" charset="0"/>
                      </a:rPr>
                      <m:t>𝐼𝑚</m:t>
                    </m:r>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𝑚</m:t>
                        </m:r>
                      </m:e>
                    </m:d>
                    <m:r>
                      <a:rPr lang="en-US" altLang="zh-CN" sz="1600" i="1">
                        <a:latin typeface="Cambria Math" panose="02040503050406030204" pitchFamily="18" charset="0"/>
                        <a:ea typeface="Cambria Math" panose="02040503050406030204" pitchFamily="18" charset="0"/>
                      </a:rPr>
                      <m:t>𝐼𝑚</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𝑃</m:t>
                    </m:r>
                  </m:oMath>
                </a14:m>
                <a:r>
                  <a:rPr lang="en-US" altLang="zh-CN" sz="1600" dirty="0"/>
                  <a:t>)</a:t>
                </a:r>
                <a:endParaRPr lang="en-US" altLang="zh-CN" sz="1600" dirty="0"/>
              </a:p>
              <a:p>
                <a:endParaRPr lang="en-US" altLang="zh-CN" sz="1600" dirty="0"/>
              </a:p>
              <a:p>
                <a14:m>
                  <m:oMathPara xmlns:m="http://schemas.openxmlformats.org/officeDocument/2006/math">
                    <m:oMathParaPr>
                      <m:jc m:val="left"/>
                    </m:oMathParaPr>
                    <m:oMath xmlns:m="http://schemas.openxmlformats.org/officeDocument/2006/math">
                      <m:r>
                        <a:rPr lang="en-US" altLang="zh-CN" sz="1600" b="0" i="1" smtClean="0">
                          <a:latin typeface="Cambria Math" panose="02040503050406030204" pitchFamily="18" charset="0"/>
                          <a:ea typeface="Cambria Math" panose="02040503050406030204" pitchFamily="18" charset="0"/>
                        </a:rPr>
                        <m:t>=</m:t>
                      </m:r>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𝑅𝑒</m:t>
                          </m:r>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𝑚</m:t>
                              </m:r>
                            </m:e>
                          </m:d>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𝑗</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𝐼𝑚</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𝑚</m:t>
                          </m:r>
                          <m:r>
                            <a:rPr lang="en-US" altLang="zh-CN" sz="1600" i="1">
                              <a:latin typeface="Cambria Math" panose="02040503050406030204" pitchFamily="18" charset="0"/>
                              <a:ea typeface="Cambria Math" panose="02040503050406030204" pitchFamily="18" charset="0"/>
                            </a:rPr>
                            <m:t>)</m:t>
                          </m:r>
                        </m:e>
                      </m:d>
                      <m:r>
                        <a:rPr lang="en-US" altLang="zh-CN" sz="1600" i="1" smtClean="0">
                          <a:latin typeface="Cambria Math" panose="02040503050406030204" pitchFamily="18" charset="0"/>
                          <a:ea typeface="Cambria Math" panose="02040503050406030204" pitchFamily="18" charset="0"/>
                        </a:rPr>
                        <m:t>∙</m:t>
                      </m:r>
                      <m:d>
                        <m:dPr>
                          <m:ctrlPr>
                            <a:rPr lang="en-US" altLang="zh-CN" sz="1600" i="1">
                              <a:latin typeface="Cambria Math" panose="02040503050406030204" pitchFamily="18" charset="0"/>
                              <a:ea typeface="Cambria Math" panose="02040503050406030204" pitchFamily="18" charset="0"/>
                            </a:rPr>
                          </m:ctrlPr>
                        </m:dPr>
                        <m:e>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𝐼𝑚</m:t>
                          </m:r>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𝑃</m:t>
                              </m:r>
                            </m:e>
                          </m:d>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𝑗𝑅𝑒</m:t>
                          </m:r>
                          <m:d>
                            <m:dPr>
                              <m:ctrlPr>
                                <a:rPr lang="en-US" altLang="zh-CN" sz="1600" b="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𝑃</m:t>
                              </m:r>
                            </m:e>
                          </m:d>
                        </m:e>
                      </m:d>
                      <m:r>
                        <a:rPr lang="en-US" altLang="zh-CN" sz="1600" b="0" i="1" smtClean="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rPr>
                        <m:t>𝑚</m:t>
                      </m:r>
                      <m:d>
                        <m:dPr>
                          <m:ctrlPr>
                            <a:rPr lang="en-US" altLang="zh-CN" sz="1600" i="1">
                              <a:latin typeface="Cambria Math" panose="02040503050406030204" pitchFamily="18" charset="0"/>
                            </a:rPr>
                          </m:ctrlPr>
                        </m:dPr>
                        <m:e>
                          <m:r>
                            <a:rPr lang="en-US" altLang="zh-CN" sz="1600" i="1">
                              <a:latin typeface="Cambria Math" panose="02040503050406030204" pitchFamily="18" charset="0"/>
                            </a:rPr>
                            <m:t>𝑡</m:t>
                          </m:r>
                        </m:e>
                      </m:d>
                      <m:r>
                        <a:rPr lang="en-US" altLang="zh-CN" sz="1600" i="1" smtClean="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ℋ</m:t>
                      </m:r>
                      <m:d>
                        <m:dPr>
                          <m:begChr m:val="["/>
                          <m:endChr m:val="]"/>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rPr>
                            <m:t>𝑃</m:t>
                          </m:r>
                          <m:d>
                            <m:dPr>
                              <m:ctrlPr>
                                <a:rPr lang="en-US" altLang="zh-CN" sz="1600" i="1">
                                  <a:latin typeface="Cambria Math" panose="02040503050406030204" pitchFamily="18" charset="0"/>
                                </a:rPr>
                              </m:ctrlPr>
                            </m:dPr>
                            <m:e>
                              <m:r>
                                <a:rPr lang="en-US" altLang="zh-CN" sz="1600" i="1">
                                  <a:latin typeface="Cambria Math" panose="02040503050406030204" pitchFamily="18" charset="0"/>
                                </a:rPr>
                                <m:t>𝑡</m:t>
                              </m:r>
                            </m:e>
                          </m:d>
                        </m:e>
                      </m:d>
                    </m:oMath>
                  </m:oMathPara>
                </a14:m>
                <a:endParaRPr lang="en-US" altLang="zh-CN" sz="1600" dirty="0"/>
              </a:p>
              <a:p>
                <a:endParaRPr lang="en-US" altLang="zh-CN" sz="1600" dirty="0"/>
              </a:p>
              <a:p>
                <a14:m>
                  <m:oMathPara xmlns:m="http://schemas.openxmlformats.org/officeDocument/2006/math">
                    <m:oMathParaPr>
                      <m:jc m:val="left"/>
                    </m:oMathParaPr>
                    <m:oMath xmlns:m="http://schemas.openxmlformats.org/officeDocument/2006/math">
                      <m:r>
                        <a:rPr lang="en-US" altLang="zh-CN" sz="1600" i="1" smtClean="0">
                          <a:latin typeface="Cambria Math" panose="02040503050406030204" pitchFamily="18" charset="0"/>
                          <a:ea typeface="Cambria Math" panose="02040503050406030204" pitchFamily="18" charset="0"/>
                        </a:rPr>
                        <m:t>⇒</m:t>
                      </m:r>
                      <m:sSub>
                        <m:sSubPr>
                          <m:ctrlPr>
                            <a:rPr lang="en-US" altLang="zh-CN" sz="1600" i="1" smtClean="0">
                              <a:latin typeface="Cambria Math" panose="02040503050406030204" pitchFamily="18" charset="0"/>
                              <a:ea typeface="Cambria Math" panose="02040503050406030204" pitchFamily="18" charset="0"/>
                            </a:rPr>
                          </m:ctrlPr>
                        </m:sSubPr>
                        <m:e>
                          <m:r>
                            <a:rPr lang="zh-CN" altLang="en-US" sz="1600" i="1" smtClean="0">
                              <a:latin typeface="Cambria Math" panose="02040503050406030204" pitchFamily="18" charset="0"/>
                              <a:ea typeface="Cambria Math" panose="02040503050406030204" pitchFamily="18" charset="0"/>
                            </a:rPr>
                            <m:t>𝜑</m:t>
                          </m:r>
                        </m:e>
                        <m:sub>
                          <m:r>
                            <a:rPr lang="en-US" altLang="zh-CN" sz="1600" b="0" i="1" smtClean="0">
                              <a:latin typeface="Cambria Math" panose="02040503050406030204" pitchFamily="18" charset="0"/>
                              <a:ea typeface="Cambria Math" panose="02040503050406030204" pitchFamily="18" charset="0"/>
                            </a:rPr>
                            <m:t>𝐹</m:t>
                          </m:r>
                        </m:sub>
                      </m:sSub>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𝑎𝑟𝑐𝑡𝑎𝑛</m:t>
                      </m:r>
                      <m:f>
                        <m:fPr>
                          <m:ctrlPr>
                            <a:rPr lang="en-US" altLang="zh-CN" sz="1600" b="0" i="1" smtClean="0">
                              <a:latin typeface="Cambria Math" panose="02040503050406030204" pitchFamily="18" charset="0"/>
                              <a:ea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𝐼𝑚</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ℋ</m:t>
                          </m:r>
                          <m:d>
                            <m:dPr>
                              <m:begChr m:val="["/>
                              <m:endChr m:val="]"/>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rPr>
                                <m:t>𝑚</m:t>
                              </m:r>
                              <m:d>
                                <m:dPr>
                                  <m:ctrlPr>
                                    <a:rPr lang="en-US" altLang="zh-CN" sz="1600" i="1">
                                      <a:latin typeface="Cambria Math" panose="02040503050406030204" pitchFamily="18" charset="0"/>
                                    </a:rPr>
                                  </m:ctrlPr>
                                </m:dPr>
                                <m:e>
                                  <m:r>
                                    <a:rPr lang="en-US" altLang="zh-CN" sz="1600" i="1">
                                      <a:latin typeface="Cambria Math" panose="02040503050406030204" pitchFamily="18" charset="0"/>
                                    </a:rPr>
                                    <m:t>𝑡</m:t>
                                  </m:r>
                                </m:e>
                              </m:d>
                              <m:r>
                                <a:rPr lang="en-US" altLang="zh-CN" sz="1600" i="1">
                                  <a:latin typeface="Cambria Math" panose="02040503050406030204" pitchFamily="18" charset="0"/>
                                </a:rPr>
                                <m:t>𝑃</m:t>
                              </m:r>
                              <m:d>
                                <m:dPr>
                                  <m:ctrlPr>
                                    <a:rPr lang="en-US" altLang="zh-CN" sz="1600" i="1">
                                      <a:latin typeface="Cambria Math" panose="02040503050406030204" pitchFamily="18" charset="0"/>
                                    </a:rPr>
                                  </m:ctrlPr>
                                </m:dPr>
                                <m:e>
                                  <m:r>
                                    <a:rPr lang="en-US" altLang="zh-CN" sz="1600" i="1">
                                      <a:latin typeface="Cambria Math" panose="02040503050406030204" pitchFamily="18" charset="0"/>
                                    </a:rPr>
                                    <m:t>𝑡</m:t>
                                  </m:r>
                                </m:e>
                              </m:d>
                            </m:e>
                          </m:d>
                          <m:r>
                            <a:rPr lang="en-US" altLang="zh-CN" sz="1600" b="0" i="1" smtClean="0">
                              <a:latin typeface="Cambria Math" panose="02040503050406030204" pitchFamily="18" charset="0"/>
                              <a:ea typeface="Cambria Math" panose="02040503050406030204" pitchFamily="18" charset="0"/>
                            </a:rPr>
                            <m:t>]</m:t>
                          </m:r>
                        </m:num>
                        <m:den>
                          <m:r>
                            <a:rPr lang="en-US" altLang="zh-CN" sz="1600" i="1">
                              <a:latin typeface="Cambria Math" panose="02040503050406030204" pitchFamily="18" charset="0"/>
                              <a:ea typeface="Cambria Math" panose="02040503050406030204" pitchFamily="18" charset="0"/>
                            </a:rPr>
                            <m:t>𝑅𝑒</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ℋ</m:t>
                          </m:r>
                          <m:d>
                            <m:dPr>
                              <m:begChr m:val="["/>
                              <m:endChr m:val="]"/>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rPr>
                                <m:t>𝑚</m:t>
                              </m:r>
                              <m:d>
                                <m:dPr>
                                  <m:ctrlPr>
                                    <a:rPr lang="en-US" altLang="zh-CN" sz="1600" i="1">
                                      <a:latin typeface="Cambria Math" panose="02040503050406030204" pitchFamily="18" charset="0"/>
                                    </a:rPr>
                                  </m:ctrlPr>
                                </m:dPr>
                                <m:e>
                                  <m:r>
                                    <a:rPr lang="en-US" altLang="zh-CN" sz="1600" i="1">
                                      <a:latin typeface="Cambria Math" panose="02040503050406030204" pitchFamily="18" charset="0"/>
                                    </a:rPr>
                                    <m:t>𝑡</m:t>
                                  </m:r>
                                </m:e>
                              </m:d>
                              <m:r>
                                <a:rPr lang="en-US" altLang="zh-CN" sz="1600" i="1">
                                  <a:latin typeface="Cambria Math" panose="02040503050406030204" pitchFamily="18" charset="0"/>
                                </a:rPr>
                                <m:t>𝑃</m:t>
                              </m:r>
                              <m:d>
                                <m:dPr>
                                  <m:ctrlPr>
                                    <a:rPr lang="en-US" altLang="zh-CN" sz="1600" i="1">
                                      <a:latin typeface="Cambria Math" panose="02040503050406030204" pitchFamily="18" charset="0"/>
                                    </a:rPr>
                                  </m:ctrlPr>
                                </m:dPr>
                                <m:e>
                                  <m:r>
                                    <a:rPr lang="en-US" altLang="zh-CN" sz="1600" i="1">
                                      <a:latin typeface="Cambria Math" panose="02040503050406030204" pitchFamily="18" charset="0"/>
                                    </a:rPr>
                                    <m:t>𝑡</m:t>
                                  </m:r>
                                </m:e>
                              </m:d>
                            </m:e>
                          </m:d>
                          <m:r>
                            <a:rPr lang="en-US" altLang="zh-CN" sz="1600" b="0" i="1" smtClean="0">
                              <a:latin typeface="Cambria Math" panose="02040503050406030204" pitchFamily="18" charset="0"/>
                              <a:ea typeface="Cambria Math" panose="02040503050406030204" pitchFamily="18" charset="0"/>
                            </a:rPr>
                            <m:t>]</m:t>
                          </m:r>
                        </m:den>
                      </m:f>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𝑎𝑟𝑐𝑡𝑎𝑛</m:t>
                      </m:r>
                      <m:f>
                        <m:fPr>
                          <m:ctrlPr>
                            <a:rPr lang="en-US" altLang="zh-CN" sz="1600" i="1">
                              <a:latin typeface="Cambria Math" panose="02040503050406030204" pitchFamily="18" charset="0"/>
                              <a:ea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𝐼𝑚</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ℋ</m:t>
                          </m:r>
                          <m:d>
                            <m:dPr>
                              <m:begChr m:val="["/>
                              <m:endChr m:val="]"/>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rPr>
                                <m:t>𝑃</m:t>
                              </m:r>
                              <m:d>
                                <m:dPr>
                                  <m:ctrlPr>
                                    <a:rPr lang="en-US" altLang="zh-CN" sz="1600" i="1">
                                      <a:latin typeface="Cambria Math" panose="02040503050406030204" pitchFamily="18" charset="0"/>
                                    </a:rPr>
                                  </m:ctrlPr>
                                </m:dPr>
                                <m:e>
                                  <m:r>
                                    <a:rPr lang="en-US" altLang="zh-CN" sz="1600" i="1">
                                      <a:latin typeface="Cambria Math" panose="02040503050406030204" pitchFamily="18" charset="0"/>
                                    </a:rPr>
                                    <m:t>𝑡</m:t>
                                  </m:r>
                                </m:e>
                              </m:d>
                            </m:e>
                          </m:d>
                          <m:r>
                            <a:rPr lang="en-US" altLang="zh-CN" sz="1600" i="1">
                              <a:latin typeface="Cambria Math" panose="02040503050406030204" pitchFamily="18" charset="0"/>
                              <a:ea typeface="Cambria Math" panose="02040503050406030204" pitchFamily="18" charset="0"/>
                            </a:rPr>
                            <m:t>]</m:t>
                          </m:r>
                        </m:num>
                        <m:den>
                          <m:r>
                            <a:rPr lang="en-US" altLang="zh-CN" sz="1600" i="1">
                              <a:latin typeface="Cambria Math" panose="02040503050406030204" pitchFamily="18" charset="0"/>
                              <a:ea typeface="Cambria Math" panose="02040503050406030204" pitchFamily="18" charset="0"/>
                            </a:rPr>
                            <m:t>𝑅𝑒</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ℋ</m:t>
                          </m:r>
                          <m:d>
                            <m:dPr>
                              <m:begChr m:val="["/>
                              <m:endChr m:val="]"/>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rPr>
                                <m:t>𝑃</m:t>
                              </m:r>
                              <m:d>
                                <m:dPr>
                                  <m:ctrlPr>
                                    <a:rPr lang="en-US" altLang="zh-CN" sz="1600" i="1">
                                      <a:latin typeface="Cambria Math" panose="02040503050406030204" pitchFamily="18" charset="0"/>
                                    </a:rPr>
                                  </m:ctrlPr>
                                </m:dPr>
                                <m:e>
                                  <m:r>
                                    <a:rPr lang="en-US" altLang="zh-CN" sz="1600" i="1">
                                      <a:latin typeface="Cambria Math" panose="02040503050406030204" pitchFamily="18" charset="0"/>
                                    </a:rPr>
                                    <m:t>𝑡</m:t>
                                  </m:r>
                                </m:e>
                              </m:d>
                            </m:e>
                          </m:d>
                          <m:r>
                            <a:rPr lang="en-US" altLang="zh-CN" sz="1600" i="1">
                              <a:latin typeface="Cambria Math" panose="02040503050406030204" pitchFamily="18" charset="0"/>
                              <a:ea typeface="Cambria Math" panose="02040503050406030204" pitchFamily="18" charset="0"/>
                            </a:rPr>
                            <m:t>]</m:t>
                          </m:r>
                        </m:den>
                      </m:f>
                    </m:oMath>
                  </m:oMathPara>
                </a14:m>
                <a:endParaRPr lang="en-US" altLang="zh-CN" sz="1600" dirty="0"/>
              </a:p>
              <a:p>
                <a:endParaRPr lang="zh-CN" altLang="en-US" dirty="0"/>
              </a:p>
            </p:txBody>
          </p:sp>
        </mc:Choice>
        <mc:Fallback>
          <p:sp>
            <p:nvSpPr>
              <p:cNvPr id="4" name="文本框 3"/>
              <p:cNvSpPr txBox="1">
                <a:spLocks noRot="1" noChangeAspect="1" noMove="1" noResize="1" noEditPoints="1" noAdjustHandles="1" noChangeArrowheads="1" noChangeShapeType="1" noTextEdit="1"/>
              </p:cNvSpPr>
              <p:nvPr>
                <p:custDataLst>
                  <p:tags r:id="rId32"/>
                </p:custDataLst>
              </p:nvPr>
            </p:nvSpPr>
            <p:spPr>
              <a:xfrm>
                <a:off x="578041" y="3364916"/>
                <a:ext cx="6861029" cy="2831994"/>
              </a:xfrm>
              <a:prstGeom prst="rect">
                <a:avLst/>
              </a:prstGeom>
              <a:blipFill rotWithShape="1">
                <a:blip r:embed="rId33"/>
                <a:stretch>
                  <a:fillRect l="-3" t="-2" r="1" b="20"/>
                </a:stretch>
              </a:blipFill>
            </p:spPr>
            <p:txBody>
              <a:bodyPr/>
              <a:lstStyle/>
              <a:p>
                <a:r>
                  <a:rPr lang="zh-CN" altLang="en-US">
                    <a:noFill/>
                  </a:rPr>
                  <a:t> </a:t>
                </a:r>
              </a:p>
            </p:txBody>
          </p:sp>
        </mc:Fallback>
      </mc:AlternateContent>
      <p:sp>
        <p:nvSpPr>
          <p:cNvPr id="28" name="矩形 27"/>
          <p:cNvSpPr/>
          <p:nvPr>
            <p:custDataLst>
              <p:tags r:id="rId34"/>
            </p:custDataLst>
          </p:nvPr>
        </p:nvSpPr>
        <p:spPr>
          <a:xfrm>
            <a:off x="518141" y="1552176"/>
            <a:ext cx="6111259" cy="4476085"/>
          </a:xfrm>
          <a:prstGeom prst="rect">
            <a:avLst/>
          </a:prstGeom>
          <a:noFill/>
          <a:ln w="381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0" name="直接连接符 29"/>
          <p:cNvCxnSpPr/>
          <p:nvPr>
            <p:custDataLst>
              <p:tags r:id="rId35"/>
            </p:custDataLst>
          </p:nvPr>
        </p:nvCxnSpPr>
        <p:spPr>
          <a:xfrm flipV="1">
            <a:off x="6629400" y="5102958"/>
            <a:ext cx="421026" cy="949111"/>
          </a:xfrm>
          <a:prstGeom prst="line">
            <a:avLst/>
          </a:prstGeom>
          <a:ln w="38100">
            <a:solidFill>
              <a:schemeClr val="accent6"/>
            </a:solidFill>
            <a:prstDash val="dash"/>
          </a:ln>
        </p:spPr>
        <p:style>
          <a:lnRef idx="1">
            <a:schemeClr val="accent1"/>
          </a:lnRef>
          <a:fillRef idx="0">
            <a:schemeClr val="accent1"/>
          </a:fillRef>
          <a:effectRef idx="0">
            <a:schemeClr val="accent1"/>
          </a:effectRef>
          <a:fontRef idx="minor">
            <a:schemeClr val="tx1"/>
          </a:fontRef>
        </p:style>
      </p:cxnSp>
      <p:pic>
        <p:nvPicPr>
          <p:cNvPr id="29" name="图片 28"/>
          <p:cNvPicPr>
            <a:picLocks noChangeAspect="1"/>
          </p:cNvPicPr>
          <p:nvPr>
            <p:custDataLst>
              <p:tags r:id="rId36"/>
            </p:custDataLst>
          </p:nvPr>
        </p:nvPicPr>
        <p:blipFill>
          <a:blip r:embed="rId37"/>
          <a:stretch>
            <a:fillRect/>
          </a:stretch>
        </p:blipFill>
        <p:spPr>
          <a:xfrm>
            <a:off x="586687" y="1612582"/>
            <a:ext cx="5524500" cy="1752600"/>
          </a:xfrm>
          <a:prstGeom prst="rect">
            <a:avLst/>
          </a:prstGeom>
        </p:spPr>
      </p:pic>
      <p:cxnSp>
        <p:nvCxnSpPr>
          <p:cNvPr id="7" name="直接连接符 6"/>
          <p:cNvCxnSpPr/>
          <p:nvPr/>
        </p:nvCxnSpPr>
        <p:spPr>
          <a:xfrm>
            <a:off x="586740" y="3660775"/>
            <a:ext cx="1131570" cy="0"/>
          </a:xfrm>
          <a:prstGeom prst="line">
            <a:avLst/>
          </a:prstGeom>
          <a:ln>
            <a:solidFill>
              <a:schemeClr val="accent6"/>
            </a:soli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7201" y="211638"/>
            <a:ext cx="2377504" cy="585380"/>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22767" b="20606"/>
          <a:stretch>
            <a:fillRect/>
          </a:stretch>
        </p:blipFill>
        <p:spPr>
          <a:xfrm>
            <a:off x="10123043" y="147638"/>
            <a:ext cx="1589532" cy="900112"/>
          </a:xfrm>
          <a:prstGeom prst="rect">
            <a:avLst/>
          </a:prstGeom>
        </p:spPr>
      </p:pic>
      <p:pic>
        <p:nvPicPr>
          <p:cNvPr id="9" name="图片 8"/>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3363" t="17813" b="29592"/>
          <a:stretch>
            <a:fillRect/>
          </a:stretch>
        </p:blipFill>
        <p:spPr>
          <a:xfrm>
            <a:off x="6511744" y="1213001"/>
            <a:ext cx="5947698" cy="3353848"/>
          </a:xfrm>
          <a:prstGeom prst="rect">
            <a:avLst/>
          </a:prstGeom>
        </p:spPr>
      </p:pic>
      <p:pic>
        <p:nvPicPr>
          <p:cNvPr id="10" name="图片 9"/>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t="41264" r="61591" b="29592"/>
          <a:stretch>
            <a:fillRect/>
          </a:stretch>
        </p:blipFill>
        <p:spPr>
          <a:xfrm>
            <a:off x="-120213" y="4627809"/>
            <a:ext cx="4898315" cy="1858484"/>
          </a:xfrm>
          <a:prstGeom prst="rect">
            <a:avLst/>
          </a:prstGeom>
        </p:spPr>
      </p:pic>
      <p:pic>
        <p:nvPicPr>
          <p:cNvPr id="18" name="图片 18"/>
          <p:cNvPicPr>
            <a:picLocks noChangeAspect="1"/>
          </p:cNvPicPr>
          <p:nvPr>
            <p:custDataLst>
              <p:tags r:id="rId5"/>
            </p:custDataLst>
          </p:nvPr>
        </p:nvPicPr>
        <p:blipFill>
          <a:blip r:embed="rId6"/>
          <a:stretch>
            <a:fillRect/>
          </a:stretch>
        </p:blipFill>
        <p:spPr>
          <a:xfrm>
            <a:off x="598805" y="1047750"/>
            <a:ext cx="5381625" cy="5321300"/>
          </a:xfrm>
          <a:prstGeom prst="rect">
            <a:avLst/>
          </a:prstGeom>
        </p:spPr>
      </p:pic>
      <p:pic>
        <p:nvPicPr>
          <p:cNvPr id="2" name="图片 1" descr="0"/>
          <p:cNvPicPr>
            <a:picLocks noChangeAspect="1"/>
          </p:cNvPicPr>
          <p:nvPr/>
        </p:nvPicPr>
        <p:blipFill>
          <a:blip r:embed="rId7"/>
          <a:srcRect l="26167" t="16612" r="26245" b="1249"/>
          <a:stretch>
            <a:fillRect/>
          </a:stretch>
        </p:blipFill>
        <p:spPr>
          <a:xfrm>
            <a:off x="6111240" y="1212850"/>
            <a:ext cx="5310505" cy="51562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7201" y="211638"/>
            <a:ext cx="2377504" cy="585380"/>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22767" b="20606"/>
          <a:stretch>
            <a:fillRect/>
          </a:stretch>
        </p:blipFill>
        <p:spPr>
          <a:xfrm>
            <a:off x="10123043" y="147638"/>
            <a:ext cx="1589532" cy="900112"/>
          </a:xfrm>
          <a:prstGeom prst="rect">
            <a:avLst/>
          </a:prstGeom>
        </p:spPr>
      </p:pic>
      <p:pic>
        <p:nvPicPr>
          <p:cNvPr id="9" name="图片 8"/>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3363" t="17813" b="29592"/>
          <a:stretch>
            <a:fillRect/>
          </a:stretch>
        </p:blipFill>
        <p:spPr>
          <a:xfrm>
            <a:off x="6511744" y="1213001"/>
            <a:ext cx="5947698" cy="3353848"/>
          </a:xfrm>
          <a:prstGeom prst="rect">
            <a:avLst/>
          </a:prstGeom>
        </p:spPr>
      </p:pic>
      <p:pic>
        <p:nvPicPr>
          <p:cNvPr id="10" name="图片 9"/>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t="41264" r="61591" b="29592"/>
          <a:stretch>
            <a:fillRect/>
          </a:stretch>
        </p:blipFill>
        <p:spPr>
          <a:xfrm>
            <a:off x="-120213" y="4627809"/>
            <a:ext cx="4898315" cy="1858484"/>
          </a:xfrm>
          <a:prstGeom prst="rect">
            <a:avLst/>
          </a:prstGeom>
        </p:spPr>
      </p:pic>
      <p:pic>
        <p:nvPicPr>
          <p:cNvPr id="18" name="图片 18"/>
          <p:cNvPicPr>
            <a:picLocks noChangeAspect="1"/>
          </p:cNvPicPr>
          <p:nvPr>
            <p:custDataLst>
              <p:tags r:id="rId5"/>
            </p:custDataLst>
          </p:nvPr>
        </p:nvPicPr>
        <p:blipFill>
          <a:blip r:embed="rId6"/>
          <a:srcRect r="1711" b="39439"/>
          <a:stretch>
            <a:fillRect/>
          </a:stretch>
        </p:blipFill>
        <p:spPr>
          <a:xfrm>
            <a:off x="281940" y="1047750"/>
            <a:ext cx="5873115" cy="3578225"/>
          </a:xfrm>
          <a:prstGeom prst="rect">
            <a:avLst/>
          </a:prstGeom>
        </p:spPr>
      </p:pic>
      <p:pic>
        <p:nvPicPr>
          <p:cNvPr id="2" name="图片 1" descr="5"/>
          <p:cNvPicPr>
            <a:picLocks noChangeAspect="1"/>
          </p:cNvPicPr>
          <p:nvPr>
            <p:custDataLst>
              <p:tags r:id="rId7"/>
            </p:custDataLst>
          </p:nvPr>
        </p:nvPicPr>
        <p:blipFill>
          <a:blip r:embed="rId8"/>
          <a:srcRect l="11521" t="1758" r="46203"/>
          <a:stretch>
            <a:fillRect/>
          </a:stretch>
        </p:blipFill>
        <p:spPr>
          <a:xfrm>
            <a:off x="641350" y="4701540"/>
            <a:ext cx="5154295" cy="887095"/>
          </a:xfrm>
          <a:prstGeom prst="rect">
            <a:avLst/>
          </a:prstGeom>
        </p:spPr>
      </p:pic>
      <p:pic>
        <p:nvPicPr>
          <p:cNvPr id="3" name="图片 2" descr="0"/>
          <p:cNvPicPr>
            <a:picLocks noChangeAspect="1"/>
          </p:cNvPicPr>
          <p:nvPr>
            <p:custDataLst>
              <p:tags r:id="rId9"/>
            </p:custDataLst>
          </p:nvPr>
        </p:nvPicPr>
        <p:blipFill>
          <a:blip r:embed="rId10"/>
          <a:srcRect l="26167" t="16612" r="26245" b="1249"/>
          <a:stretch>
            <a:fillRect/>
          </a:stretch>
        </p:blipFill>
        <p:spPr>
          <a:xfrm>
            <a:off x="6111240" y="1212850"/>
            <a:ext cx="5310505" cy="51562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74065" y="-2540"/>
            <a:ext cx="12753191" cy="6858000"/>
            <a:chOff x="-274065" y="0"/>
            <a:chExt cx="12753191" cy="685800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3434" cy="6858000"/>
            </a:xfrm>
            <a:prstGeom prst="rect">
              <a:avLst/>
            </a:prstGeom>
          </p:spPr>
        </p:pic>
        <p:pic>
          <p:nvPicPr>
            <p:cNvPr id="9" name="图片 8" descr="SIJ350 喷涂测试报告&#10;——激光共聚焦实验&#10;"/>
            <p:cNvPicPr>
              <a:picLocks noChangeAspect="1"/>
            </p:cNvPicPr>
            <p:nvPr/>
          </p:nvPicPr>
          <p:blipFill rotWithShape="1">
            <a:blip r:embed="rId2" cstate="print">
              <a:extLst>
                <a:ext uri="{28A0092B-C50C-407E-A947-70E740481C1C}">
                  <a14:useLocalDpi xmlns:a14="http://schemas.microsoft.com/office/drawing/2010/main" val="0"/>
                </a:ext>
              </a:extLst>
            </a:blip>
            <a:srcRect t="17813" b="29592"/>
            <a:stretch>
              <a:fillRect/>
            </a:stretch>
          </p:blipFill>
          <p:spPr>
            <a:xfrm>
              <a:off x="-274065" y="1090353"/>
              <a:ext cx="12753191" cy="3353848"/>
            </a:xfrm>
            <a:prstGeom prst="rect">
              <a:avLst/>
            </a:prstGeom>
          </p:spPr>
        </p:pic>
      </p:grpSp>
      <p:sp>
        <p:nvSpPr>
          <p:cNvPr id="5" name="文本框 4"/>
          <p:cNvSpPr txBox="1"/>
          <p:nvPr/>
        </p:nvSpPr>
        <p:spPr>
          <a:xfrm>
            <a:off x="826492" y="2506738"/>
            <a:ext cx="10812780" cy="922020"/>
          </a:xfrm>
          <a:prstGeom prst="rect">
            <a:avLst/>
          </a:prstGeom>
          <a:noFill/>
        </p:spPr>
        <p:txBody>
          <a:bodyPr wrap="none" rtlCol="0">
            <a:spAutoFit/>
          </a:bodyPr>
          <a:lstStyle/>
          <a:p>
            <a:pPr algn="ctr"/>
            <a:r>
              <a:rPr lang="en-US" altLang="zh-CN" sz="5400" dirty="0">
                <a:solidFill>
                  <a:srgbClr val="EEC88F"/>
                </a:solidFill>
                <a:latin typeface="黑体" panose="02010609060101010101" pitchFamily="49" charset="-122"/>
                <a:ea typeface="黑体" panose="02010609060101010101" pitchFamily="49" charset="-122"/>
              </a:rPr>
              <a:t> part2 </a:t>
            </a:r>
            <a:r>
              <a:rPr lang="en-US" altLang="zh-CN" sz="5400" dirty="0">
                <a:solidFill>
                  <a:srgbClr val="EEC88F"/>
                </a:solidFill>
                <a:latin typeface="黑体" panose="02010609060101010101" pitchFamily="49" charset="-122"/>
                <a:ea typeface="黑体" panose="02010609060101010101" pitchFamily="49" charset="-122"/>
                <a:sym typeface="+mn-ea"/>
              </a:rPr>
              <a:t>方向提取</a:t>
            </a:r>
            <a:r>
              <a:rPr lang="zh-CN" altLang="en-US" sz="5400" dirty="0">
                <a:solidFill>
                  <a:srgbClr val="EEC88F"/>
                </a:solidFill>
                <a:latin typeface="黑体" panose="02010609060101010101" pitchFamily="49" charset="-122"/>
                <a:ea typeface="黑体" panose="02010609060101010101" pitchFamily="49" charset="-122"/>
                <a:sym typeface="+mn-ea"/>
              </a:rPr>
              <a:t>算法设计（</a:t>
            </a:r>
            <a:r>
              <a:rPr lang="zh-CN" altLang="en-US" sz="5400" dirty="0">
                <a:solidFill>
                  <a:srgbClr val="EEC88F"/>
                </a:solidFill>
                <a:latin typeface="黑体" panose="02010609060101010101" pitchFamily="49" charset="-122"/>
                <a:ea typeface="黑体" panose="02010609060101010101" pitchFamily="49" charset="-122"/>
                <a:sym typeface="+mn-ea"/>
              </a:rPr>
              <a:t>时域）</a:t>
            </a:r>
            <a:endParaRPr lang="zh-CN" altLang="en-US" sz="5400" dirty="0">
              <a:solidFill>
                <a:srgbClr val="EEC88F"/>
              </a:solidFill>
              <a:latin typeface="黑体" panose="02010609060101010101" pitchFamily="49" charset="-122"/>
              <a:ea typeface="黑体" panose="02010609060101010101" pitchFamily="49" charset="-122"/>
              <a:sym typeface="+mn-ea"/>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6710" y="-225923"/>
            <a:ext cx="2234909" cy="2234909"/>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36" y="5364553"/>
            <a:ext cx="12330986" cy="1493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7201" y="211638"/>
            <a:ext cx="2377504" cy="585380"/>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22767" b="20606"/>
          <a:stretch>
            <a:fillRect/>
          </a:stretch>
        </p:blipFill>
        <p:spPr>
          <a:xfrm>
            <a:off x="10123043" y="147638"/>
            <a:ext cx="1589532" cy="900112"/>
          </a:xfrm>
          <a:prstGeom prst="rect">
            <a:avLst/>
          </a:prstGeom>
        </p:spPr>
      </p:pic>
      <p:pic>
        <p:nvPicPr>
          <p:cNvPr id="10" name="图片 9"/>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t="41264" r="61591" b="29592"/>
          <a:stretch>
            <a:fillRect/>
          </a:stretch>
        </p:blipFill>
        <p:spPr>
          <a:xfrm>
            <a:off x="-120213" y="4627809"/>
            <a:ext cx="4898315" cy="1858484"/>
          </a:xfrm>
          <a:prstGeom prst="rect">
            <a:avLst/>
          </a:prstGeom>
        </p:spPr>
      </p:pic>
      <p:pic>
        <p:nvPicPr>
          <p:cNvPr id="7" name="图片 6" descr="7"/>
          <p:cNvPicPr>
            <a:picLocks noChangeAspect="1"/>
          </p:cNvPicPr>
          <p:nvPr/>
        </p:nvPicPr>
        <p:blipFill>
          <a:blip r:embed="rId5"/>
          <a:srcRect r="3793" b="2685"/>
          <a:stretch>
            <a:fillRect/>
          </a:stretch>
        </p:blipFill>
        <p:spPr>
          <a:xfrm>
            <a:off x="4694555" y="1047750"/>
            <a:ext cx="7092315" cy="4985385"/>
          </a:xfrm>
          <a:prstGeom prst="rect">
            <a:avLst/>
          </a:prstGeom>
        </p:spPr>
      </p:pic>
      <p:pic>
        <p:nvPicPr>
          <p:cNvPr id="2" name="图片 1" descr="8"/>
          <p:cNvPicPr>
            <a:picLocks noChangeAspect="1"/>
          </p:cNvPicPr>
          <p:nvPr/>
        </p:nvPicPr>
        <p:blipFill>
          <a:blip r:embed="rId6"/>
          <a:srcRect l="26917" t="3083" r="27958" b="13074"/>
          <a:stretch>
            <a:fillRect/>
          </a:stretch>
        </p:blipFill>
        <p:spPr>
          <a:xfrm>
            <a:off x="147320" y="1163955"/>
            <a:ext cx="4547235" cy="4752975"/>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PP_MARK_KEY" val="d305f6f2-d1b4-49a6-be33-2dd077fba605"/>
  <p:tag name="COMMONDATA" val="eyJoZGlkIjoiMDdlNzQxNmNjNjI3NzY1Y2UyOTI5ODMyOWFhYjE2YmIifQ=="/>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just">
          <a:lnSpc>
            <a:spcPct val="130000"/>
          </a:lnSpc>
          <a:defRPr sz="2500" dirty="0">
            <a:latin typeface="Times New Roman" panose="02020603050405020304" pitchFamily="18" charset="0"/>
            <a:ea typeface="楷体" panose="02010609060101010101" pitchFamily="49"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1586</Words>
  <Application>WPS 演示</Application>
  <PresentationFormat>宽屏</PresentationFormat>
  <Paragraphs>328</Paragraphs>
  <Slides>22</Slides>
  <Notes>13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22</vt:i4>
      </vt:variant>
    </vt:vector>
  </HeadingPairs>
  <TitlesOfParts>
    <vt:vector size="37" baseType="lpstr">
      <vt:lpstr>Arial</vt:lpstr>
      <vt:lpstr>宋体</vt:lpstr>
      <vt:lpstr>Wingdings</vt:lpstr>
      <vt:lpstr>Times New Roman</vt:lpstr>
      <vt:lpstr>楷体</vt:lpstr>
      <vt:lpstr>黑体</vt:lpstr>
      <vt:lpstr>Cambria Math</vt:lpstr>
      <vt:lpstr>等线</vt:lpstr>
      <vt:lpstr>MS Mincho</vt:lpstr>
      <vt:lpstr>Segoe Print</vt:lpstr>
      <vt:lpstr>微软雅黑</vt:lpstr>
      <vt:lpstr>Arial Unicode MS</vt:lpstr>
      <vt:lpstr>等线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袁颖</dc:creator>
  <cp:lastModifiedBy>Sadame</cp:lastModifiedBy>
  <cp:revision>242</cp:revision>
  <dcterms:created xsi:type="dcterms:W3CDTF">2021-12-23T09:17:00Z</dcterms:created>
  <dcterms:modified xsi:type="dcterms:W3CDTF">2023-12-30T13:52:47Z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78103B737688409EB7FA9A27F794BE10</vt:lpwstr>
  </property>
</Properties>
</file>